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65" r:id="rId3"/>
    <p:sldMasterId id="2147483671" r:id="rId4"/>
    <p:sldMasterId id="2147483676" r:id="rId5"/>
  </p:sldMasterIdLst>
  <p:notesMasterIdLst>
    <p:notesMasterId r:id="rId23"/>
  </p:notesMasterIdLst>
  <p:handoutMasterIdLst>
    <p:handoutMasterId r:id="rId24"/>
  </p:handoutMasterIdLst>
  <p:sldIdLst>
    <p:sldId id="823" r:id="rId6"/>
    <p:sldId id="829" r:id="rId7"/>
    <p:sldId id="827" r:id="rId8"/>
    <p:sldId id="828" r:id="rId9"/>
    <p:sldId id="839" r:id="rId10"/>
    <p:sldId id="256" r:id="rId11"/>
    <p:sldId id="853" r:id="rId12"/>
    <p:sldId id="257" r:id="rId13"/>
    <p:sldId id="852" r:id="rId14"/>
    <p:sldId id="854" r:id="rId15"/>
    <p:sldId id="855" r:id="rId16"/>
    <p:sldId id="856" r:id="rId17"/>
    <p:sldId id="259" r:id="rId18"/>
    <p:sldId id="267" r:id="rId19"/>
    <p:sldId id="858" r:id="rId20"/>
    <p:sldId id="269" r:id="rId21"/>
    <p:sldId id="276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F9474BE-8D97-4F62-8A3B-F0F01967FBB8}">
          <p14:sldIdLst/>
        </p14:section>
        <p14:section name="设计" id="{A649350D-1B7F-4C7A-9EA2-7B4B7B61E468}">
          <p14:sldIdLst>
            <p14:sldId id="823"/>
            <p14:sldId id="829"/>
            <p14:sldId id="827"/>
            <p14:sldId id="828"/>
            <p14:sldId id="839"/>
            <p14:sldId id="256"/>
            <p14:sldId id="853"/>
            <p14:sldId id="257"/>
            <p14:sldId id="852"/>
            <p14:sldId id="854"/>
            <p14:sldId id="855"/>
            <p14:sldId id="856"/>
            <p14:sldId id="259"/>
            <p14:sldId id="267"/>
            <p14:sldId id="858"/>
            <p14:sldId id="26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CICT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72A0"/>
    <a:srgbClr val="003DA7"/>
    <a:srgbClr val="FFC000"/>
    <a:srgbClr val="2B95A9"/>
    <a:srgbClr val="2F6FFF"/>
    <a:srgbClr val="F6F6F6"/>
    <a:srgbClr val="F8B342"/>
    <a:srgbClr val="366DE2"/>
    <a:srgbClr val="B5B5B5"/>
    <a:srgbClr val="F5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75395" autoAdjust="0"/>
  </p:normalViewPr>
  <p:slideViewPr>
    <p:cSldViewPr snapToGrid="0">
      <p:cViewPr varScale="1">
        <p:scale>
          <a:sx n="90" d="100"/>
          <a:sy n="90" d="100"/>
        </p:scale>
        <p:origin x="7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A7CFA-6D6B-47FE-AAFB-6A2065B12C1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E378DAFF-40C5-43C2-9B52-EB8B3CDA6770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产</a:t>
          </a:r>
        </a:p>
      </dgm:t>
    </dgm:pt>
    <dgm:pt modelId="{D20673D1-942E-46A9-BB0C-859A49D02FFE}" type="parTrans" cxnId="{1EE63217-D9D0-473B-88B9-A2E0431912CD}">
      <dgm:prSet/>
      <dgm:spPr/>
      <dgm:t>
        <a:bodyPr/>
        <a:lstStyle/>
        <a:p>
          <a:endParaRPr lang="zh-CN" altLang="en-US"/>
        </a:p>
      </dgm:t>
    </dgm:pt>
    <dgm:pt modelId="{C8E36C91-050D-4EBA-92C3-99A424AD78E8}" type="sibTrans" cxnId="{1EE63217-D9D0-473B-88B9-A2E0431912CD}">
      <dgm:prSet/>
      <dgm:spPr/>
      <dgm:t>
        <a:bodyPr/>
        <a:lstStyle/>
        <a:p>
          <a:endParaRPr lang="zh-CN" altLang="en-US"/>
        </a:p>
      </dgm:t>
    </dgm:pt>
    <dgm:pt modelId="{E71034AA-CA41-414D-9275-7F85C0923722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学</a:t>
          </a:r>
        </a:p>
      </dgm:t>
    </dgm:pt>
    <dgm:pt modelId="{0C87D008-2576-41C5-83CE-8D43E2C44B3D}" type="parTrans" cxnId="{B8E931DE-3609-4A12-931C-49D1242BCD69}">
      <dgm:prSet/>
      <dgm:spPr/>
      <dgm:t>
        <a:bodyPr/>
        <a:lstStyle/>
        <a:p>
          <a:endParaRPr lang="zh-CN" altLang="en-US"/>
        </a:p>
      </dgm:t>
    </dgm:pt>
    <dgm:pt modelId="{EC5AFA5A-87AF-4D9D-B097-BE451808B526}" type="sibTrans" cxnId="{B8E931DE-3609-4A12-931C-49D1242BCD69}">
      <dgm:prSet/>
      <dgm:spPr/>
      <dgm:t>
        <a:bodyPr/>
        <a:lstStyle/>
        <a:p>
          <a:endParaRPr lang="zh-CN" altLang="en-US"/>
        </a:p>
      </dgm:t>
    </dgm:pt>
    <dgm:pt modelId="{BD773581-52D0-4850-B45B-ED942C61F389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研</a:t>
          </a:r>
        </a:p>
      </dgm:t>
    </dgm:pt>
    <dgm:pt modelId="{7C01C860-CE7C-480E-9BFF-9B59A952CCB4}" type="parTrans" cxnId="{051DF819-8585-4CC9-951F-DC011AA8F1CC}">
      <dgm:prSet/>
      <dgm:spPr/>
      <dgm:t>
        <a:bodyPr/>
        <a:lstStyle/>
        <a:p>
          <a:endParaRPr lang="zh-CN" altLang="en-US"/>
        </a:p>
      </dgm:t>
    </dgm:pt>
    <dgm:pt modelId="{96851C4E-CF5A-41B1-98DF-C94CCE6A3DEC}" type="sibTrans" cxnId="{051DF819-8585-4CC9-951F-DC011AA8F1CC}">
      <dgm:prSet/>
      <dgm:spPr/>
      <dgm:t>
        <a:bodyPr/>
        <a:lstStyle/>
        <a:p>
          <a:endParaRPr lang="zh-CN" altLang="en-US"/>
        </a:p>
      </dgm:t>
    </dgm:pt>
    <dgm:pt modelId="{4B2796A6-CB1E-4AFD-BFE3-78F837B930BD}" type="pres">
      <dgm:prSet presAssocID="{822A7CFA-6D6B-47FE-AAFB-6A2065B12C1B}" presName="compositeShape" presStyleCnt="0">
        <dgm:presLayoutVars>
          <dgm:chMax val="7"/>
          <dgm:dir/>
          <dgm:resizeHandles val="exact"/>
        </dgm:presLayoutVars>
      </dgm:prSet>
      <dgm:spPr/>
    </dgm:pt>
    <dgm:pt modelId="{9E60B792-C268-4A88-B869-0BB0B4065CCB}" type="pres">
      <dgm:prSet presAssocID="{E378DAFF-40C5-43C2-9B52-EB8B3CDA6770}" presName="circ1" presStyleLbl="vennNode1" presStyleIdx="0" presStyleCnt="3"/>
      <dgm:spPr/>
    </dgm:pt>
    <dgm:pt modelId="{B36586E5-4143-450A-984B-BDDE42FFFA9E}" type="pres">
      <dgm:prSet presAssocID="{E378DAFF-40C5-43C2-9B52-EB8B3CDA67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46D7D5C-153C-45D9-BCC2-070FA2F98D4D}" type="pres">
      <dgm:prSet presAssocID="{E71034AA-CA41-414D-9275-7F85C0923722}" presName="circ2" presStyleLbl="vennNode1" presStyleIdx="1" presStyleCnt="3"/>
      <dgm:spPr/>
    </dgm:pt>
    <dgm:pt modelId="{C7A757AA-BE98-42C3-99FA-D1E338A73D68}" type="pres">
      <dgm:prSet presAssocID="{E71034AA-CA41-414D-9275-7F85C09237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778482-C618-49B9-BFDB-2D56B3ACEDDD}" type="pres">
      <dgm:prSet presAssocID="{BD773581-52D0-4850-B45B-ED942C61F389}" presName="circ3" presStyleLbl="vennNode1" presStyleIdx="2" presStyleCnt="3"/>
      <dgm:spPr/>
    </dgm:pt>
    <dgm:pt modelId="{5F23F438-E053-467E-B371-ACEA155593C7}" type="pres">
      <dgm:prSet presAssocID="{BD773581-52D0-4850-B45B-ED942C61F38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EE63217-D9D0-473B-88B9-A2E0431912CD}" srcId="{822A7CFA-6D6B-47FE-AAFB-6A2065B12C1B}" destId="{E378DAFF-40C5-43C2-9B52-EB8B3CDA6770}" srcOrd="0" destOrd="0" parTransId="{D20673D1-942E-46A9-BB0C-859A49D02FFE}" sibTransId="{C8E36C91-050D-4EBA-92C3-99A424AD78E8}"/>
    <dgm:cxn modelId="{051DF819-8585-4CC9-951F-DC011AA8F1CC}" srcId="{822A7CFA-6D6B-47FE-AAFB-6A2065B12C1B}" destId="{BD773581-52D0-4850-B45B-ED942C61F389}" srcOrd="2" destOrd="0" parTransId="{7C01C860-CE7C-480E-9BFF-9B59A952CCB4}" sibTransId="{96851C4E-CF5A-41B1-98DF-C94CCE6A3DEC}"/>
    <dgm:cxn modelId="{95CF7D30-2394-4ACC-A62B-C7669ADBA5E9}" type="presOf" srcId="{BD773581-52D0-4850-B45B-ED942C61F389}" destId="{AB778482-C618-49B9-BFDB-2D56B3ACEDDD}" srcOrd="0" destOrd="0" presId="urn:microsoft.com/office/officeart/2005/8/layout/venn1"/>
    <dgm:cxn modelId="{1EB72033-1710-4ED9-A2CA-5310D609BA8E}" type="presOf" srcId="{BD773581-52D0-4850-B45B-ED942C61F389}" destId="{5F23F438-E053-467E-B371-ACEA155593C7}" srcOrd="1" destOrd="0" presId="urn:microsoft.com/office/officeart/2005/8/layout/venn1"/>
    <dgm:cxn modelId="{C0E32B42-CA26-4DD0-AE44-7BB9B07C487B}" type="presOf" srcId="{822A7CFA-6D6B-47FE-AAFB-6A2065B12C1B}" destId="{4B2796A6-CB1E-4AFD-BFE3-78F837B930BD}" srcOrd="0" destOrd="0" presId="urn:microsoft.com/office/officeart/2005/8/layout/venn1"/>
    <dgm:cxn modelId="{9E33DE53-FE0F-4D4D-BA63-FC13A17C7ACB}" type="presOf" srcId="{E378DAFF-40C5-43C2-9B52-EB8B3CDA6770}" destId="{B36586E5-4143-450A-984B-BDDE42FFFA9E}" srcOrd="1" destOrd="0" presId="urn:microsoft.com/office/officeart/2005/8/layout/venn1"/>
    <dgm:cxn modelId="{61E96D93-2F03-4EA4-BFCA-B5061EECAEF1}" type="presOf" srcId="{E71034AA-CA41-414D-9275-7F85C0923722}" destId="{B46D7D5C-153C-45D9-BCC2-070FA2F98D4D}" srcOrd="0" destOrd="0" presId="urn:microsoft.com/office/officeart/2005/8/layout/venn1"/>
    <dgm:cxn modelId="{D2993BB0-D0E2-472A-8375-BCCC5CA8EE0D}" type="presOf" srcId="{E71034AA-CA41-414D-9275-7F85C0923722}" destId="{C7A757AA-BE98-42C3-99FA-D1E338A73D68}" srcOrd="1" destOrd="0" presId="urn:microsoft.com/office/officeart/2005/8/layout/venn1"/>
    <dgm:cxn modelId="{B8E931DE-3609-4A12-931C-49D1242BCD69}" srcId="{822A7CFA-6D6B-47FE-AAFB-6A2065B12C1B}" destId="{E71034AA-CA41-414D-9275-7F85C0923722}" srcOrd="1" destOrd="0" parTransId="{0C87D008-2576-41C5-83CE-8D43E2C44B3D}" sibTransId="{EC5AFA5A-87AF-4D9D-B097-BE451808B526}"/>
    <dgm:cxn modelId="{E7ED9FEC-247B-403A-A53D-5781ACD6B837}" type="presOf" srcId="{E378DAFF-40C5-43C2-9B52-EB8B3CDA6770}" destId="{9E60B792-C268-4A88-B869-0BB0B4065CCB}" srcOrd="0" destOrd="0" presId="urn:microsoft.com/office/officeart/2005/8/layout/venn1"/>
    <dgm:cxn modelId="{BD20DB10-C141-4717-BA49-1D2674FC3021}" type="presParOf" srcId="{4B2796A6-CB1E-4AFD-BFE3-78F837B930BD}" destId="{9E60B792-C268-4A88-B869-0BB0B4065CCB}" srcOrd="0" destOrd="0" presId="urn:microsoft.com/office/officeart/2005/8/layout/venn1"/>
    <dgm:cxn modelId="{3E06C5C0-9CC5-420C-BD56-48A21EB98BA7}" type="presParOf" srcId="{4B2796A6-CB1E-4AFD-BFE3-78F837B930BD}" destId="{B36586E5-4143-450A-984B-BDDE42FFFA9E}" srcOrd="1" destOrd="0" presId="urn:microsoft.com/office/officeart/2005/8/layout/venn1"/>
    <dgm:cxn modelId="{497E1B92-0CDA-4668-A4FA-0589B09209A9}" type="presParOf" srcId="{4B2796A6-CB1E-4AFD-BFE3-78F837B930BD}" destId="{B46D7D5C-153C-45D9-BCC2-070FA2F98D4D}" srcOrd="2" destOrd="0" presId="urn:microsoft.com/office/officeart/2005/8/layout/venn1"/>
    <dgm:cxn modelId="{E50EA25D-0231-4698-B822-588269029763}" type="presParOf" srcId="{4B2796A6-CB1E-4AFD-BFE3-78F837B930BD}" destId="{C7A757AA-BE98-42C3-99FA-D1E338A73D68}" srcOrd="3" destOrd="0" presId="urn:microsoft.com/office/officeart/2005/8/layout/venn1"/>
    <dgm:cxn modelId="{7DD34B18-11F6-45FE-ADAD-7DC11C9AB489}" type="presParOf" srcId="{4B2796A6-CB1E-4AFD-BFE3-78F837B930BD}" destId="{AB778482-C618-49B9-BFDB-2D56B3ACEDDD}" srcOrd="4" destOrd="0" presId="urn:microsoft.com/office/officeart/2005/8/layout/venn1"/>
    <dgm:cxn modelId="{D06D0BC0-4014-48FF-9117-7B41C5FD062E}" type="presParOf" srcId="{4B2796A6-CB1E-4AFD-BFE3-78F837B930BD}" destId="{5F23F438-E053-467E-B371-ACEA155593C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0B792-C268-4A88-B869-0BB0B4065CCB}">
      <dsp:nvSpPr>
        <dsp:cNvPr id="0" name=""/>
        <dsp:cNvSpPr/>
      </dsp:nvSpPr>
      <dsp:spPr>
        <a:xfrm>
          <a:off x="1419771" y="29349"/>
          <a:ext cx="1408754" cy="140875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产</a:t>
          </a:r>
        </a:p>
      </dsp:txBody>
      <dsp:txXfrm>
        <a:off x="1607605" y="275881"/>
        <a:ext cx="1033086" cy="633939"/>
      </dsp:txXfrm>
    </dsp:sp>
    <dsp:sp modelId="{B46D7D5C-153C-45D9-BCC2-070FA2F98D4D}">
      <dsp:nvSpPr>
        <dsp:cNvPr id="0" name=""/>
        <dsp:cNvSpPr/>
      </dsp:nvSpPr>
      <dsp:spPr>
        <a:xfrm>
          <a:off x="1928096" y="909820"/>
          <a:ext cx="1408754" cy="140875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学</a:t>
          </a:r>
        </a:p>
      </dsp:txBody>
      <dsp:txXfrm>
        <a:off x="2358940" y="1273748"/>
        <a:ext cx="845252" cy="774814"/>
      </dsp:txXfrm>
    </dsp:sp>
    <dsp:sp modelId="{AB778482-C618-49B9-BFDB-2D56B3ACEDDD}">
      <dsp:nvSpPr>
        <dsp:cNvPr id="0" name=""/>
        <dsp:cNvSpPr/>
      </dsp:nvSpPr>
      <dsp:spPr>
        <a:xfrm>
          <a:off x="911445" y="909820"/>
          <a:ext cx="1408754" cy="140875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研</a:t>
          </a:r>
        </a:p>
      </dsp:txBody>
      <dsp:txXfrm>
        <a:off x="1044103" y="1273748"/>
        <a:ext cx="845252" cy="774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11DCFE8-F7E9-7C14-0ECA-9F75F95E2F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1BB22E-B90E-F2DF-317A-192B7C0A6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ED4CD-1352-445D-9DE6-2AB4728AB38B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5DD4BB-9E91-0D28-49D8-73DF4033AE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B1F8AF-FE2F-E170-FBE1-F3441F12C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8752D-E404-4B9A-A37F-8A9CF3C589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63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06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46168-4116-4709-8113-CC35158C64D0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1048907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90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90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1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B3ED-D5B5-4770-9E94-7D132C7A1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https://pixabay.com/illustrations/space-cosmos-stars-universe-galaxy-7273891/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B3ED-D5B5-4770-9E94-7D132C7A17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9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https://pixabay.com/illustrations/space-cosmos-stars-universe-galaxy-7273891/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B3ED-D5B5-4770-9E94-7D132C7A17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74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https://pixabay.com/illustrations/space-cosmos-stars-universe-galaxy-7273891/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B3ED-D5B5-4770-9E94-7D132C7A17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1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https://pixabay.com/illustrations/space-cosmos-stars-universe-galaxy-7273891/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B3ED-D5B5-4770-9E94-7D132C7A17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https://pixabay.com/illustrations/space-cosmos-stars-universe-galaxy-7273891/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B3ED-D5B5-4770-9E94-7D132C7A17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936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B3ED-D5B5-4770-9E94-7D132C7A17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11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B3ED-D5B5-4770-9E94-7D132C7A17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204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B3ED-D5B5-4770-9E94-7D132C7A17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179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</p:cSld>
  <p:clrMapOvr>
    <a:masterClrMapping/>
  </p:clrMapOvr>
  <p:transition spd="slow" advTm="5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3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2024/4/15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3" y="608400"/>
            <a:ext cx="10969200" cy="705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3" y="914400"/>
            <a:ext cx="9169200" cy="5029200"/>
          </a:xfrm>
        </p:spPr>
        <p:txBody>
          <a:bodyPr vert="eaVert" lIns="46800" tIns="46800" rIns="46800" bIns="46800"/>
          <a:lstStyle>
            <a:lvl1pPr marL="228604" indent="-228604">
              <a:spcAft>
                <a:spcPts val="1001"/>
              </a:spcAft>
              <a:defRPr spc="300"/>
            </a:lvl1pPr>
            <a:lvl2pPr marL="685809" indent="-228604">
              <a:defRPr spc="300"/>
            </a:lvl2pPr>
            <a:lvl3pPr marL="1143015" indent="-228604">
              <a:defRPr spc="300"/>
            </a:lvl3pPr>
            <a:lvl4pPr marL="1600221" indent="-228604">
              <a:defRPr spc="300"/>
            </a:lvl4pPr>
            <a:lvl5pPr marL="2057427" indent="-228604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81478948"/>
      </p:ext>
    </p:extLst>
  </p:cSld>
  <p:clrMapOvr>
    <a:masterClrMapping/>
  </p:clrMapOvr>
  <p:transition spd="slow" advTm="5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104890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90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574371"/>
      </p:ext>
    </p:extLst>
  </p:cSld>
  <p:clrMapOvr>
    <a:masterClrMapping/>
  </p:clrMapOvr>
  <p:transition spd="slow" advTm="5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1">
                <a:uFillTx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300403"/>
      </p:ext>
    </p:extLst>
  </p:cSld>
  <p:clrMapOvr>
    <a:masterClrMapping/>
  </p:clrMapOvr>
  <p:transition spd="slow" advTm="5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64394091"/>
      </p:ext>
    </p:extLst>
  </p:cSld>
  <p:clrMapOvr>
    <a:masterClrMapping/>
  </p:clrMapOvr>
  <p:transition spd="slow" advTm="5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104890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90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104890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90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894552"/>
      </p:ext>
    </p:extLst>
  </p:cSld>
  <p:clrMapOvr>
    <a:masterClrMapping/>
  </p:clrMapOvr>
  <p:transition spd="slow" advTm="500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214026"/>
      </p:ext>
    </p:extLst>
  </p:cSld>
  <p:clrMapOvr>
    <a:masterClrMapping/>
  </p:clrMapOvr>
  <p:transition spd="slow" advTm="500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87740" y="1650221"/>
            <a:ext cx="8816521" cy="2123658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05024" y="4308126"/>
            <a:ext cx="4381953" cy="508703"/>
          </a:xfrm>
          <a:prstGeom prst="roundRect">
            <a:avLst/>
          </a:prstGeo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add subtitle</a:t>
            </a:r>
            <a:endParaRPr lang="en-US" dirty="0"/>
          </a:p>
        </p:txBody>
      </p:sp>
      <p:sp>
        <p:nvSpPr>
          <p:cNvPr id="6" name="Text Placeholder 4294967294"/>
          <p:cNvSpPr>
            <a:spLocks noGrp="1"/>
          </p:cNvSpPr>
          <p:nvPr>
            <p:ph type="body" sz="quarter" idx="13" hasCustomPrompt="1"/>
          </p:nvPr>
        </p:nvSpPr>
        <p:spPr>
          <a:xfrm>
            <a:off x="7001013" y="5859780"/>
            <a:ext cx="4517887" cy="27432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8" y="5859780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www.islide.cc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38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4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0400" y="1500187"/>
            <a:ext cx="2836562" cy="915667"/>
          </a:xfrm>
        </p:spPr>
        <p:txBody>
          <a:bodyPr anchor="t">
            <a:normAutofit/>
          </a:bodyPr>
          <a:lstStyle>
            <a:lvl1pPr algn="r">
              <a:defRPr sz="2400"/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 hasCustomPrompt="1"/>
          </p:nvPr>
        </p:nvSpPr>
        <p:spPr>
          <a:xfrm>
            <a:off x="3745078" y="1500188"/>
            <a:ext cx="7773821" cy="463391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zh-CN"/>
              <a:t>Click to add text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Freeform: Shape 8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3200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050" y="3152801"/>
            <a:ext cx="10864850" cy="987399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0400" y="4140200"/>
            <a:ext cx="10864850" cy="5192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add text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1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57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755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0400" y="2767281"/>
            <a:ext cx="10858500" cy="1323439"/>
          </a:xfrm>
        </p:spPr>
        <p:txBody>
          <a:bodyPr anchor="ctr">
            <a:spAutoFit/>
          </a:bodyPr>
          <a:lstStyle>
            <a:lvl1pPr algn="ctr">
              <a:defRPr sz="8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13715" y="5859780"/>
            <a:ext cx="4517887" cy="274320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44540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www.islide.cc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87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1">
                <a:uFillTx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Tm="5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224B51C-70E0-150C-95C8-F198AA499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162" y="698364"/>
            <a:ext cx="4529136" cy="49479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 b="1"/>
            </a:lvl1pPr>
            <a:lvl2pPr marL="609608" indent="0">
              <a:buNone/>
              <a:defRPr/>
            </a:lvl2pPr>
          </a:lstStyle>
          <a:p>
            <a:pPr lvl="0"/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32610554"/>
      </p:ext>
    </p:extLst>
  </p:cSld>
  <p:clrMapOvr>
    <a:masterClrMapping/>
  </p:clrMapOvr>
  <p:transition spd="slow" advTm="5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1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3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3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3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3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49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49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ags" Target="../tags/tag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weave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" y="0"/>
            <a:ext cx="12192002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70" r:id="rId4"/>
  </p:sldLayoutIdLst>
  <p:transition spd="slow" advTm="5000">
    <p:wipe/>
  </p:transition>
  <p:txStyles>
    <p:titleStyle>
      <a:lvl1pPr algn="ctr" defTabSz="121921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6" indent="-457206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13" indent="-381006" algn="l" defTabSz="121921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19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27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4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defTabSz="914411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fontAlgn="auto" latinLnBrk="0" hangingPunct="1">
        <a:lnSpc>
          <a:spcPct val="130000"/>
        </a:lnSpc>
        <a:spcBef>
          <a:spcPts val="0"/>
        </a:spcBef>
        <a:spcAft>
          <a:spcPts val="1001"/>
        </a:spcAft>
        <a:buFont typeface="Arial" panose="020B0604020202020204" pitchFamily="34" charset="0"/>
        <a:buChar char="●"/>
        <a:defRPr sz="1801" u="none" strike="noStrike" kern="1200" cap="none" spc="149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9" indent="-228604" algn="l" defTabSz="914411" rtl="0" eaLnBrk="1" fontAlgn="auto" latinLnBrk="0" hangingPunct="1">
        <a:lnSpc>
          <a:spcPct val="120000"/>
        </a:lnSpc>
        <a:spcBef>
          <a:spcPts val="0"/>
        </a:spcBef>
        <a:spcAft>
          <a:spcPts val="601"/>
        </a:spcAft>
        <a:buFont typeface="Arial" panose="020B0604020202020204" pitchFamily="34" charset="0"/>
        <a:buChar char="●"/>
        <a:tabLst>
          <a:tab pos="1609745" algn="l"/>
          <a:tab pos="1609745" algn="l"/>
          <a:tab pos="1609745" algn="l"/>
          <a:tab pos="1609745" algn="l"/>
        </a:tabLst>
        <a:defRPr sz="1600" u="none" strike="noStrike" kern="1200" cap="none" spc="149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15" indent="-228604" algn="l" defTabSz="914411" rtl="0" eaLnBrk="1" fontAlgn="auto" latinLnBrk="0" hangingPunct="1">
        <a:lnSpc>
          <a:spcPct val="120000"/>
        </a:lnSpc>
        <a:spcBef>
          <a:spcPts val="0"/>
        </a:spcBef>
        <a:spcAft>
          <a:spcPts val="601"/>
        </a:spcAft>
        <a:buFont typeface="Arial" panose="020B0604020202020204" pitchFamily="34" charset="0"/>
        <a:buChar char="●"/>
        <a:defRPr sz="1600" u="none" strike="noStrike" kern="1200" cap="none" spc="149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21" indent="-228604" algn="l" defTabSz="914411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1" u="none" strike="noStrike" kern="1200" cap="none" spc="149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27" indent="-228604" algn="l" defTabSz="914411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1" u="none" strike="noStrike" kern="1200" cap="none" spc="149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weave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</p:sldLayoutIdLst>
  <p:transition spd="slow" advTm="5000">
    <p:wipe/>
  </p:transition>
  <p:txStyles>
    <p:titleStyle>
      <a:lvl1pPr algn="ctr" defTabSz="121921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6" indent="-457206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13" indent="-381006" algn="l" defTabSz="121921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19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27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4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weave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</p:sldLayoutIdLst>
  <p:transition spd="slow" advTm="5000">
    <p:wipe/>
  </p:transition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3000">
                <a:schemeClr val="bg1"/>
              </a:gs>
              <a:gs pos="100000">
                <a:schemeClr val="bg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416">
          <p15:clr>
            <a:srgbClr val="F26B43"/>
          </p15:clr>
        </p15:guide>
        <p15:guide id="8" pos="7256">
          <p15:clr>
            <a:srgbClr val="F26B43"/>
          </p15:clr>
        </p15:guide>
        <p15:guide id="9" orient="horz" pos="648">
          <p15:clr>
            <a:srgbClr val="F26B43"/>
          </p15:clr>
        </p15:guide>
        <p15:guide id="10" orient="horz" pos="712">
          <p15:clr>
            <a:srgbClr val="F26B43"/>
          </p15:clr>
        </p15:guide>
        <p15:guide id="11" orient="horz" pos="3928">
          <p15:clr>
            <a:srgbClr val="F26B43"/>
          </p15:clr>
        </p15:guide>
        <p15:guide id="12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3A963-C27C-3874-ED46-4FF207237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ee space cosmos stars illustration">
            <a:extLst>
              <a:ext uri="{FF2B5EF4-FFF2-40B4-BE49-F238E27FC236}">
                <a16:creationId xmlns:a16="http://schemas.microsoft.com/office/drawing/2014/main" id="{FD02C033-BE35-563A-4CD1-E75E7C4F4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/>
        </p:blipFill>
        <p:spPr bwMode="auto">
          <a:xfrm>
            <a:off x="0" y="-2718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1">
            <a:extLst>
              <a:ext uri="{FF2B5EF4-FFF2-40B4-BE49-F238E27FC236}">
                <a16:creationId xmlns:a16="http://schemas.microsoft.com/office/drawing/2014/main" id="{8738F048-D89A-B239-ED5E-B68561EFC2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5" y="2919819"/>
            <a:ext cx="11639835" cy="3791757"/>
          </a:xfrm>
        </p:spPr>
        <p:txBody>
          <a:bodyPr/>
          <a:lstStyle/>
          <a:p>
            <a:pPr algn="ctr"/>
            <a:r>
              <a:rPr lang="zh-CN" altLang="en-US" sz="80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第</a:t>
            </a:r>
            <a:r>
              <a:rPr lang="en-US" altLang="zh-CN" sz="80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5</a:t>
            </a:r>
            <a:r>
              <a:rPr lang="zh-CN" altLang="en-US" sz="80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期 金融学科中</a:t>
            </a:r>
            <a:endParaRPr lang="en-US" altLang="zh-CN" sz="8000" b="0" dirty="0">
              <a:solidFill>
                <a:schemeClr val="bg1"/>
              </a:solidFill>
              <a:latin typeface="猫啃珠圆体" panose="02020500000000000000" pitchFamily="18" charset="-122"/>
              <a:ea typeface="猫啃珠圆体" panose="02020500000000000000" pitchFamily="18" charset="-122"/>
              <a:cs typeface="创客贴金刚体" panose="00020600040101010101" pitchFamily="18" charset="-122"/>
            </a:endParaRPr>
          </a:p>
          <a:p>
            <a:pPr algn="ctr"/>
            <a:r>
              <a:rPr lang="zh-CN" altLang="en-US" sz="80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人工智能的应用介绍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D32CB22-D920-1751-41A4-7A1EA729A030}"/>
              </a:ext>
            </a:extLst>
          </p:cNvPr>
          <p:cNvGrpSpPr/>
          <p:nvPr/>
        </p:nvGrpSpPr>
        <p:grpSpPr>
          <a:xfrm>
            <a:off x="1131709" y="419965"/>
            <a:ext cx="9928584" cy="2747251"/>
            <a:chOff x="1131709" y="1368199"/>
            <a:chExt cx="9928584" cy="274725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BB7C3EE-E1AF-6CDF-B326-07A6E2B16557}"/>
                </a:ext>
              </a:extLst>
            </p:cNvPr>
            <p:cNvGrpSpPr/>
            <p:nvPr/>
          </p:nvGrpSpPr>
          <p:grpSpPr>
            <a:xfrm>
              <a:off x="1131709" y="2176459"/>
              <a:ext cx="9928584" cy="1938991"/>
              <a:chOff x="4326891" y="232413"/>
              <a:chExt cx="3479908" cy="74756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916204-18BD-B3A5-E06D-139D02E8C00E}"/>
                  </a:ext>
                </a:extLst>
              </p:cNvPr>
              <p:cNvSpPr txBox="1"/>
              <p:nvPr/>
            </p:nvSpPr>
            <p:spPr>
              <a:xfrm>
                <a:off x="4326891" y="232413"/>
                <a:ext cx="1403542" cy="747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6000" dirty="0">
                    <a:solidFill>
                      <a:schemeClr val="bg1"/>
                    </a:solidFill>
                    <a:latin typeface="猫啃珠圆体" panose="02020500000000000000" pitchFamily="18" charset="-122"/>
                    <a:ea typeface="猫啃珠圆体" panose="02020500000000000000" pitchFamily="18" charset="-122"/>
                    <a:cs typeface="创客贴金刚体" panose="00020600040101010101" pitchFamily="18" charset="-122"/>
                  </a:rPr>
                  <a:t>人工智能</a:t>
                </a:r>
                <a:r>
                  <a:rPr lang="en-US" altLang="zh-CN" sz="6000" dirty="0">
                    <a:solidFill>
                      <a:schemeClr val="bg1"/>
                    </a:solidFill>
                    <a:latin typeface="猫啃珠圆体" panose="02020500000000000000" pitchFamily="18" charset="-122"/>
                    <a:ea typeface="猫啃珠圆体" panose="02020500000000000000" pitchFamily="18" charset="-122"/>
                    <a:cs typeface="创客贴金刚体" panose="00020600040101010101" pitchFamily="18" charset="-122"/>
                  </a:rPr>
                  <a:t>+</a:t>
                </a:r>
                <a:endParaRPr lang="zh-CN" alt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8D8EA9B-AC67-1EF8-E1E2-80AB8D9C72B6}"/>
                  </a:ext>
                </a:extLst>
              </p:cNvPr>
              <p:cNvSpPr txBox="1"/>
              <p:nvPr/>
            </p:nvSpPr>
            <p:spPr>
              <a:xfrm>
                <a:off x="6470324" y="232413"/>
                <a:ext cx="1336475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6000" dirty="0">
                    <a:solidFill>
                      <a:schemeClr val="bg1"/>
                    </a:solidFill>
                    <a:latin typeface="猫啃珠圆体" panose="02020500000000000000" pitchFamily="18" charset="-122"/>
                    <a:ea typeface="猫啃珠圆体" panose="02020500000000000000" pitchFamily="18" charset="-122"/>
                    <a:cs typeface="创客贴金刚体" panose="00020600040101010101" pitchFamily="18" charset="-122"/>
                  </a:rPr>
                  <a:t>百行交流</a:t>
                </a:r>
                <a:endParaRPr lang="zh-CN" altLang="en-US" sz="6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3DE7FAFB-A4BF-B4DB-2BF4-CE165A8ED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03373" y="1368199"/>
              <a:ext cx="3702998" cy="2618164"/>
            </a:xfrm>
            <a:prstGeom prst="rect">
              <a:avLst/>
            </a:prstGeom>
          </p:spPr>
        </p:pic>
      </p:grp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34334E67-DA5D-1CBF-4E07-DFF2F0ADC6AE}"/>
              </a:ext>
            </a:extLst>
          </p:cNvPr>
          <p:cNvSpPr txBox="1">
            <a:spLocks/>
          </p:cNvSpPr>
          <p:nvPr/>
        </p:nvSpPr>
        <p:spPr>
          <a:xfrm>
            <a:off x="3691512" y="2898767"/>
            <a:ext cx="4487660" cy="49479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8" indent="0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19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2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34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0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8000" b="0" dirty="0">
              <a:solidFill>
                <a:schemeClr val="bg1"/>
              </a:solidFill>
              <a:latin typeface="猫啃珠圆体" panose="02020500000000000000" pitchFamily="18" charset="-122"/>
              <a:ea typeface="猫啃珠圆体" panose="02020500000000000000" pitchFamily="18" charset="-122"/>
              <a:cs typeface="创客贴金刚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855507"/>
      </p:ext>
    </p:extLst>
  </p:cSld>
  <p:clrMapOvr>
    <a:masterClrMapping/>
  </p:clrMapOvr>
  <p:transition spd="slow" advTm="500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172A0"/>
                </a:solidFill>
              </a:rPr>
              <a:t>金融学顶级期刊介绍</a:t>
            </a:r>
            <a:endParaRPr lang="en-US" dirty="0">
              <a:solidFill>
                <a:srgbClr val="2172A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AAE968-AAD5-4A08-8D0F-BA3E3C6F386E}"/>
              </a:ext>
            </a:extLst>
          </p:cNvPr>
          <p:cNvSpPr txBox="1"/>
          <p:nvPr/>
        </p:nvSpPr>
        <p:spPr>
          <a:xfrm>
            <a:off x="3948960" y="1431831"/>
            <a:ext cx="428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zh-CN" altLang="en-US" sz="2400" dirty="0"/>
              <a:t>经济学五大刊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028BF7-B454-450B-84D5-184C15D3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0" y="2296631"/>
            <a:ext cx="2093905" cy="2991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2678127-E323-49B8-AB52-C3BC305B88C3}"/>
              </a:ext>
            </a:extLst>
          </p:cNvPr>
          <p:cNvSpPr txBox="1"/>
          <p:nvPr/>
        </p:nvSpPr>
        <p:spPr>
          <a:xfrm>
            <a:off x="979768" y="5599888"/>
            <a:ext cx="114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en-US" altLang="zh-CN" sz="2400" dirty="0"/>
              <a:t>AER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9C0640-ACF2-44EC-97C1-D2F75BC1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723" y="2296632"/>
            <a:ext cx="1986554" cy="2991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53E1FC-CFB4-4BBF-982A-334806206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984" y="2296631"/>
            <a:ext cx="1960366" cy="2991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7FA2AF-522E-403B-ABB0-560C8CBC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112" y="2296630"/>
            <a:ext cx="2004583" cy="2991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20DCC29-E3C8-4648-84E7-C2AB89371EDC}"/>
              </a:ext>
            </a:extLst>
          </p:cNvPr>
          <p:cNvGrpSpPr/>
          <p:nvPr/>
        </p:nvGrpSpPr>
        <p:grpSpPr>
          <a:xfrm>
            <a:off x="2803293" y="2296630"/>
            <a:ext cx="2011141" cy="2991293"/>
            <a:chOff x="2943390" y="2296630"/>
            <a:chExt cx="2011141" cy="299129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CE38CDB-C401-4733-94E6-E152132F465F}"/>
                </a:ext>
              </a:extLst>
            </p:cNvPr>
            <p:cNvSpPr/>
            <p:nvPr/>
          </p:nvSpPr>
          <p:spPr>
            <a:xfrm>
              <a:off x="2943390" y="2296630"/>
              <a:ext cx="2004583" cy="2991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159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8E212DA-6063-48A1-8545-E54770167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3390" y="2296630"/>
              <a:ext cx="2011141" cy="208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CAD1812-017A-4481-8A76-3EC47D8A9853}"/>
              </a:ext>
            </a:extLst>
          </p:cNvPr>
          <p:cNvSpPr txBox="1"/>
          <p:nvPr/>
        </p:nvSpPr>
        <p:spPr>
          <a:xfrm>
            <a:off x="3232750" y="5599887"/>
            <a:ext cx="114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en-US" altLang="zh-CN" sz="2400" dirty="0"/>
              <a:t>ECMA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0F2C85-0824-4A4C-8012-DE451BF7BBF9}"/>
              </a:ext>
            </a:extLst>
          </p:cNvPr>
          <p:cNvSpPr txBox="1"/>
          <p:nvPr/>
        </p:nvSpPr>
        <p:spPr>
          <a:xfrm>
            <a:off x="5516815" y="5599886"/>
            <a:ext cx="114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en-US" altLang="zh-CN" sz="2400" dirty="0"/>
              <a:t>QJE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BB84FE-E8DF-401C-83AA-555FE9697A81}"/>
              </a:ext>
            </a:extLst>
          </p:cNvPr>
          <p:cNvSpPr txBox="1"/>
          <p:nvPr/>
        </p:nvSpPr>
        <p:spPr>
          <a:xfrm>
            <a:off x="7862569" y="5616607"/>
            <a:ext cx="114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en-US" altLang="zh-CN" sz="2400" dirty="0"/>
              <a:t>JPE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5C7259-E2BB-4876-93F0-BA5C6B25C4C4}"/>
              </a:ext>
            </a:extLst>
          </p:cNvPr>
          <p:cNvSpPr txBox="1"/>
          <p:nvPr/>
        </p:nvSpPr>
        <p:spPr>
          <a:xfrm>
            <a:off x="10208323" y="5616606"/>
            <a:ext cx="114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en-US" altLang="zh-CN" sz="2400" dirty="0"/>
              <a:t>RES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322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172A0"/>
                </a:solidFill>
              </a:rPr>
              <a:t>金融学顶级期刊介绍</a:t>
            </a:r>
            <a:endParaRPr lang="en-US" dirty="0">
              <a:solidFill>
                <a:srgbClr val="2172A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AAE968-AAD5-4A08-8D0F-BA3E3C6F386E}"/>
              </a:ext>
            </a:extLst>
          </p:cNvPr>
          <p:cNvSpPr txBox="1"/>
          <p:nvPr/>
        </p:nvSpPr>
        <p:spPr>
          <a:xfrm>
            <a:off x="3948960" y="1431831"/>
            <a:ext cx="428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zh-CN" altLang="en-US" sz="2400" dirty="0"/>
              <a:t>金融学三大刊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678127-E323-49B8-AB52-C3BC305B88C3}"/>
              </a:ext>
            </a:extLst>
          </p:cNvPr>
          <p:cNvSpPr txBox="1"/>
          <p:nvPr/>
        </p:nvSpPr>
        <p:spPr>
          <a:xfrm>
            <a:off x="1767834" y="5599884"/>
            <a:ext cx="114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en-US" altLang="zh-CN" sz="2400" dirty="0"/>
              <a:t>JF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AD1812-017A-4481-8A76-3EC47D8A9853}"/>
              </a:ext>
            </a:extLst>
          </p:cNvPr>
          <p:cNvSpPr txBox="1"/>
          <p:nvPr/>
        </p:nvSpPr>
        <p:spPr>
          <a:xfrm>
            <a:off x="5516814" y="5621743"/>
            <a:ext cx="114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en-US" altLang="zh-CN" sz="2400" dirty="0"/>
              <a:t>JFE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5C7259-E2BB-4876-93F0-BA5C6B25C4C4}"/>
              </a:ext>
            </a:extLst>
          </p:cNvPr>
          <p:cNvSpPr txBox="1"/>
          <p:nvPr/>
        </p:nvSpPr>
        <p:spPr>
          <a:xfrm>
            <a:off x="9063207" y="5643078"/>
            <a:ext cx="114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en-US" altLang="zh-CN" sz="2400" dirty="0"/>
              <a:t>RFS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C77EBD-F3B8-4E95-84A0-B6134EEB6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8"/>
          <a:stretch/>
        </p:blipFill>
        <p:spPr>
          <a:xfrm>
            <a:off x="1190909" y="2080637"/>
            <a:ext cx="2299518" cy="3332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Go to journal home page - Journal of Financial Economics">
            <a:extLst>
              <a:ext uri="{FF2B5EF4-FFF2-40B4-BE49-F238E27FC236}">
                <a16:creationId xmlns:a16="http://schemas.microsoft.com/office/drawing/2014/main" id="{EE5E0248-B55D-4009-8F16-75CA4B6EF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58" y="2091529"/>
            <a:ext cx="2499083" cy="3332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F39986-6ED0-4BAC-95AB-87D36EFBD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5" r="31896"/>
          <a:stretch/>
        </p:blipFill>
        <p:spPr bwMode="auto">
          <a:xfrm>
            <a:off x="8551276" y="2080636"/>
            <a:ext cx="2169530" cy="334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58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172A0"/>
                </a:solidFill>
              </a:rPr>
              <a:t>金融学顶级期刊介绍</a:t>
            </a:r>
            <a:endParaRPr lang="en-US" dirty="0">
              <a:solidFill>
                <a:srgbClr val="2172A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AAE968-AAD5-4A08-8D0F-BA3E3C6F386E}"/>
              </a:ext>
            </a:extLst>
          </p:cNvPr>
          <p:cNvSpPr txBox="1"/>
          <p:nvPr/>
        </p:nvSpPr>
        <p:spPr>
          <a:xfrm>
            <a:off x="3955311" y="1118266"/>
            <a:ext cx="428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172A0"/>
                </a:solidFill>
              </a:defRPr>
            </a:lvl1pPr>
          </a:lstStyle>
          <a:p>
            <a:pPr algn="ctr"/>
            <a:r>
              <a:rPr lang="zh-CN" altLang="en-US" sz="2400" dirty="0"/>
              <a:t>国内顶级期刊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119372-23E1-41AA-B2AA-B287D5D14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96" y="1636543"/>
            <a:ext cx="1701942" cy="2408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FFD782-09F4-4E8B-BB55-C6E78F0DD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97" t="3411" r="11187" b="3152"/>
          <a:stretch/>
        </p:blipFill>
        <p:spPr>
          <a:xfrm>
            <a:off x="6096000" y="1636543"/>
            <a:ext cx="1785080" cy="2408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C2CB81-9184-4AD9-97FE-567B6264D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533" y="4296562"/>
            <a:ext cx="1693747" cy="2411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B5DC34-632E-4536-9B0F-442ADBE63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656" y="4301150"/>
            <a:ext cx="1712237" cy="2428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E5A997-DD80-43CE-BCCA-03841705B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6688" y="1636543"/>
            <a:ext cx="1728205" cy="2408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2C1D62-40BB-4FE5-BBF9-B2ED20377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6296" y="4312888"/>
            <a:ext cx="1712237" cy="241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F9D0C6-F3E9-44F9-A1BD-216A14E470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078" b="4418"/>
          <a:stretch/>
        </p:blipFill>
        <p:spPr>
          <a:xfrm>
            <a:off x="6096000" y="4308066"/>
            <a:ext cx="1785081" cy="2399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96369F-5D2D-41EE-A3A8-13A0E4018F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8533" y="1636543"/>
            <a:ext cx="1701942" cy="2408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85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2172A0"/>
                </a:solidFill>
              </a:rPr>
              <a:t>AI</a:t>
            </a:r>
            <a:r>
              <a:rPr lang="zh-CN" altLang="en-US" sz="2800" b="1" dirty="0">
                <a:solidFill>
                  <a:srgbClr val="2172A0"/>
                </a:solidFill>
              </a:rPr>
              <a:t>技术在金融领域的应用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415CD06-7E14-4B59-B079-F896E5F10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820059"/>
              </p:ext>
            </p:extLst>
          </p:nvPr>
        </p:nvGraphicFramePr>
        <p:xfrm>
          <a:off x="3846624" y="2857550"/>
          <a:ext cx="4248297" cy="234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1270A99-6578-4EF9-80C7-B093B69AFE50}"/>
              </a:ext>
            </a:extLst>
          </p:cNvPr>
          <p:cNvSpPr txBox="1"/>
          <p:nvPr/>
        </p:nvSpPr>
        <p:spPr>
          <a:xfrm>
            <a:off x="6691423" y="1885507"/>
            <a:ext cx="4827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600" kern="100" dirty="0">
                <a:solidFill>
                  <a:srgbClr val="2172A0"/>
                </a:solidFill>
                <a:effectLst/>
                <a:latin typeface="+mn-ea"/>
                <a:cs typeface="Times New Roman" panose="02020603050405020304" pitchFamily="18" charset="0"/>
              </a:rPr>
              <a:t>提供市场预测和交易决策参考</a:t>
            </a:r>
            <a:r>
              <a:rPr lang="en-US" altLang="zh-CN" sz="1600" kern="100" dirty="0">
                <a:solidFill>
                  <a:srgbClr val="2172A0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NLP</a:t>
            </a:r>
            <a:endParaRPr lang="zh-CN" altLang="zh-CN" sz="16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sz="1600" kern="100" dirty="0">
                <a:solidFill>
                  <a:srgbClr val="2172A0"/>
                </a:solidFill>
                <a:effectLst/>
                <a:latin typeface="+mn-ea"/>
                <a:cs typeface="Times New Roman" panose="02020603050405020304" pitchFamily="18" charset="0"/>
              </a:rPr>
              <a:t>信贷审批及</a:t>
            </a:r>
            <a:r>
              <a:rPr lang="zh-CN" altLang="zh-CN" sz="1600" kern="100" dirty="0">
                <a:solidFill>
                  <a:srgbClr val="2172A0"/>
                </a:solidFill>
                <a:effectLst/>
                <a:latin typeface="+mn-ea"/>
                <a:cs typeface="Times New Roman" panose="02020603050405020304" pitchFamily="18" charset="0"/>
              </a:rPr>
              <a:t>风险管理</a:t>
            </a:r>
            <a:r>
              <a:rPr lang="en-US" altLang="zh-CN" sz="1600" kern="100" dirty="0">
                <a:solidFill>
                  <a:srgbClr val="2172A0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Numerai</a:t>
            </a:r>
            <a:endParaRPr lang="zh-CN" altLang="zh-CN" sz="16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600" kern="100" dirty="0">
                <a:solidFill>
                  <a:srgbClr val="2172A0"/>
                </a:solidFill>
                <a:effectLst/>
                <a:latin typeface="+mn-ea"/>
                <a:cs typeface="Times New Roman" panose="02020603050405020304" pitchFamily="18" charset="0"/>
              </a:rPr>
              <a:t>投资分析（搜集信息写研报）</a:t>
            </a:r>
            <a:r>
              <a:rPr lang="en-US" altLang="zh-CN" sz="1600" kern="100" dirty="0" err="1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BloombergGPT</a:t>
            </a:r>
            <a:endParaRPr lang="zh-CN" altLang="zh-CN" sz="16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600" kern="100" dirty="0">
                <a:solidFill>
                  <a:srgbClr val="2172A0"/>
                </a:solidFill>
                <a:effectLst/>
                <a:latin typeface="+mn-ea"/>
                <a:cs typeface="Times New Roman" panose="02020603050405020304" pitchFamily="18" charset="0"/>
              </a:rPr>
              <a:t>基于交互性的金融知识传输和服务（投资者教育、智能投顾、产品销售）</a:t>
            </a:r>
            <a:r>
              <a:rPr lang="en-US" altLang="zh-CN" sz="1600" kern="100" dirty="0"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COVU</a:t>
            </a:r>
            <a:endParaRPr lang="zh-CN" altLang="zh-CN" sz="1600" kern="100" dirty="0">
              <a:solidFill>
                <a:srgbClr val="C000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600" kern="100" dirty="0">
                <a:solidFill>
                  <a:srgbClr val="2172A0"/>
                </a:solidFill>
                <a:effectLst/>
                <a:latin typeface="+mn-ea"/>
                <a:cs typeface="Helvetica" panose="020B0604020202020204" pitchFamily="34" charset="0"/>
              </a:rPr>
              <a:t>资产配置顾问：理财、保险</a:t>
            </a:r>
            <a:endParaRPr lang="zh-CN" altLang="zh-CN" sz="1600" kern="100" dirty="0">
              <a:solidFill>
                <a:srgbClr val="2172A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C7ED92-51D9-4A08-8A3D-C430B97E9341}"/>
              </a:ext>
            </a:extLst>
          </p:cNvPr>
          <p:cNvSpPr txBox="1"/>
          <p:nvPr/>
        </p:nvSpPr>
        <p:spPr>
          <a:xfrm>
            <a:off x="1127051" y="4472763"/>
            <a:ext cx="2091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600" kern="100" dirty="0">
                <a:solidFill>
                  <a:srgbClr val="2172A0"/>
                </a:solidFill>
                <a:latin typeface="+mn-ea"/>
                <a:cs typeface="Times New Roman" panose="02020603050405020304" pitchFamily="18" charset="0"/>
              </a:rPr>
              <a:t>代码纠错</a:t>
            </a:r>
            <a:r>
              <a:rPr lang="en-US" altLang="zh-CN" sz="1600" kern="100" dirty="0">
                <a:solidFill>
                  <a:srgbClr val="2172A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Copilot</a:t>
            </a:r>
            <a:endParaRPr lang="zh-CN" altLang="zh-CN" sz="16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600" kern="100" dirty="0">
                <a:solidFill>
                  <a:srgbClr val="2172A0"/>
                </a:solidFill>
                <a:latin typeface="+mn-ea"/>
                <a:cs typeface="Times New Roman" panose="02020603050405020304" pitchFamily="18" charset="0"/>
              </a:rPr>
              <a:t>数据挖掘</a:t>
            </a:r>
            <a:r>
              <a:rPr lang="en-US" altLang="zh-CN" sz="1600" kern="100" dirty="0">
                <a:solidFill>
                  <a:srgbClr val="2172A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LLM</a:t>
            </a:r>
            <a:endParaRPr lang="zh-CN" altLang="zh-CN" sz="16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600" kern="100" dirty="0">
                <a:solidFill>
                  <a:srgbClr val="2172A0"/>
                </a:solidFill>
                <a:latin typeface="+mn-ea"/>
                <a:cs typeface="Times New Roman" panose="02020603050405020304" pitchFamily="18" charset="0"/>
              </a:rPr>
              <a:t>文献阅读</a:t>
            </a:r>
            <a:r>
              <a:rPr lang="en-US" altLang="zh-CN" sz="1600" kern="100" dirty="0">
                <a:solidFill>
                  <a:srgbClr val="2172A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kimi</a:t>
            </a:r>
            <a:endParaRPr lang="zh-CN" altLang="zh-CN" sz="1600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600" kern="100" dirty="0">
                <a:solidFill>
                  <a:srgbClr val="2172A0"/>
                </a:solidFill>
                <a:latin typeface="+mn-ea"/>
                <a:cs typeface="Times New Roman" panose="02020603050405020304" pitchFamily="18" charset="0"/>
              </a:rPr>
              <a:t>文字写作</a:t>
            </a:r>
            <a:r>
              <a:rPr lang="en-US" altLang="zh-CN" sz="1600" kern="100" dirty="0">
                <a:solidFill>
                  <a:srgbClr val="2172A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solidFill>
                  <a:srgbClr val="2172A0"/>
                </a:solidFill>
                <a:latin typeface="+mn-ea"/>
                <a:cs typeface="Times New Roman" panose="02020603050405020304" pitchFamily="18" charset="0"/>
              </a:rPr>
              <a:t>。。。</a:t>
            </a:r>
            <a:endParaRPr lang="zh-CN" altLang="zh-CN" sz="1600" kern="100" dirty="0">
              <a:solidFill>
                <a:srgbClr val="2172A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74C3A1D-D898-4EA5-A39A-C3A0ED1313A7}"/>
              </a:ext>
            </a:extLst>
          </p:cNvPr>
          <p:cNvCxnSpPr/>
          <p:nvPr/>
        </p:nvCxnSpPr>
        <p:spPr>
          <a:xfrm flipH="1">
            <a:off x="1127051" y="4465674"/>
            <a:ext cx="36079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A4F332B-790C-4527-B6CF-062A90A2C40F}"/>
              </a:ext>
            </a:extLst>
          </p:cNvPr>
          <p:cNvCxnSpPr/>
          <p:nvPr/>
        </p:nvCxnSpPr>
        <p:spPr>
          <a:xfrm flipH="1">
            <a:off x="5915247" y="1874579"/>
            <a:ext cx="36079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245536A-A350-48FF-9D8C-3FBDEFDD6C17}"/>
              </a:ext>
            </a:extLst>
          </p:cNvPr>
          <p:cNvCxnSpPr>
            <a:cxnSpLocks/>
          </p:cNvCxnSpPr>
          <p:nvPr/>
        </p:nvCxnSpPr>
        <p:spPr>
          <a:xfrm flipV="1">
            <a:off x="5915247" y="1874579"/>
            <a:ext cx="0" cy="9829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74CEACA-146C-4E70-AE59-22195165A49C}"/>
              </a:ext>
            </a:extLst>
          </p:cNvPr>
          <p:cNvCxnSpPr/>
          <p:nvPr/>
        </p:nvCxnSpPr>
        <p:spPr>
          <a:xfrm flipH="1">
            <a:off x="7198241" y="4472763"/>
            <a:ext cx="36079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230FB90-F684-4270-A095-C707FE41748F}"/>
              </a:ext>
            </a:extLst>
          </p:cNvPr>
          <p:cNvSpPr txBox="1"/>
          <p:nvPr/>
        </p:nvSpPr>
        <p:spPr>
          <a:xfrm>
            <a:off x="7207249" y="4573750"/>
            <a:ext cx="3795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600" kern="100" dirty="0">
                <a:solidFill>
                  <a:srgbClr val="2172A0"/>
                </a:solidFill>
                <a:latin typeface="+mn-ea"/>
                <a:cs typeface="Helvetica" panose="020B0604020202020204" pitchFamily="34" charset="0"/>
              </a:rPr>
              <a:t>课程设置几乎没有针对</a:t>
            </a:r>
            <a:r>
              <a:rPr lang="en-US" altLang="zh-CN" sz="1600" kern="100" dirty="0">
                <a:solidFill>
                  <a:srgbClr val="2172A0"/>
                </a:solidFill>
                <a:latin typeface="+mn-ea"/>
                <a:cs typeface="Helvetica" panose="020B0604020202020204" pitchFamily="34" charset="0"/>
              </a:rPr>
              <a:t>AI</a:t>
            </a:r>
            <a:r>
              <a:rPr lang="zh-CN" altLang="zh-CN" sz="1600" kern="100" dirty="0">
                <a:solidFill>
                  <a:srgbClr val="2172A0"/>
                </a:solidFill>
                <a:latin typeface="+mn-ea"/>
                <a:cs typeface="Helvetica" panose="020B0604020202020204" pitchFamily="34" charset="0"/>
              </a:rPr>
              <a:t>的课程，少量选修课涉及云计算、人工智能等大数据分析技术</a:t>
            </a:r>
          </a:p>
          <a:p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8CB760A-3224-4734-9AA8-1F589ADC890F}"/>
              </a:ext>
            </a:extLst>
          </p:cNvPr>
          <p:cNvSpPr txBox="1"/>
          <p:nvPr/>
        </p:nvSpPr>
        <p:spPr>
          <a:xfrm>
            <a:off x="4611576" y="5681746"/>
            <a:ext cx="2718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2172A0"/>
                </a:solidFill>
              </a:rPr>
              <a:t>AI</a:t>
            </a:r>
            <a:r>
              <a:rPr lang="zh-CN" altLang="en-US" sz="1800" b="1" dirty="0">
                <a:solidFill>
                  <a:srgbClr val="2172A0"/>
                </a:solidFill>
              </a:rPr>
              <a:t>技术在金融领域的应用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diagram11.pptx">
            <a:extLst>
              <a:ext uri="{FF2B5EF4-FFF2-40B4-BE49-F238E27FC236}">
                <a16:creationId xmlns:a16="http://schemas.microsoft.com/office/drawing/2014/main" id="{24EC0334-B6BA-3294-DC54-5985F1BB1AA4}"/>
              </a:ext>
            </a:extLst>
          </p:cNvPr>
          <p:cNvGrpSpPr/>
          <p:nvPr/>
        </p:nvGrpSpPr>
        <p:grpSpPr>
          <a:xfrm>
            <a:off x="1845877" y="1130300"/>
            <a:ext cx="8744151" cy="5105400"/>
            <a:chOff x="5964221" y="1130300"/>
            <a:chExt cx="8744615" cy="51054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29B92A9-749D-19B0-81E3-07013B0BC894}"/>
                </a:ext>
              </a:extLst>
            </p:cNvPr>
            <p:cNvGrpSpPr/>
            <p:nvPr/>
          </p:nvGrpSpPr>
          <p:grpSpPr>
            <a:xfrm>
              <a:off x="5964221" y="1130300"/>
              <a:ext cx="8595751" cy="1229731"/>
              <a:chOff x="5964221" y="1130300"/>
              <a:chExt cx="8595751" cy="1229731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5FB15B6-5C65-848B-0F99-91D9A09B9B8A}"/>
                  </a:ext>
                </a:extLst>
              </p:cNvPr>
              <p:cNvGrpSpPr/>
              <p:nvPr/>
            </p:nvGrpSpPr>
            <p:grpSpPr>
              <a:xfrm>
                <a:off x="5964221" y="1293594"/>
                <a:ext cx="540000" cy="540000"/>
                <a:chOff x="5964221" y="1293594"/>
                <a:chExt cx="540000" cy="540000"/>
              </a:xfrm>
            </p:grpSpPr>
            <p:sp>
              <p:nvSpPr>
                <p:cNvPr id="68" name="TextBox 68">
                  <a:extLst>
                    <a:ext uri="{FF2B5EF4-FFF2-40B4-BE49-F238E27FC236}">
                      <a16:creationId xmlns:a16="http://schemas.microsoft.com/office/drawing/2014/main" id="{929C6663-8A57-6319-3706-0AFF9A6D7D4D}"/>
                    </a:ext>
                  </a:extLst>
                </p:cNvPr>
                <p:cNvSpPr txBox="1"/>
                <p:nvPr/>
              </p:nvSpPr>
              <p:spPr>
                <a:xfrm>
                  <a:off x="5964221" y="1293594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wrap="square" rtlCol="0" anchor="ctr">
                  <a:normAutofit/>
                </a:bodyPr>
                <a:lstStyle>
                  <a:defPPr>
                    <a:defRPr lang="zh-CN"/>
                  </a:defPPr>
                  <a:lvl1pPr>
                    <a:defRPr/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69" name="Icon1">
                  <a:extLst>
                    <a:ext uri="{FF2B5EF4-FFF2-40B4-BE49-F238E27FC236}">
                      <a16:creationId xmlns:a16="http://schemas.microsoft.com/office/drawing/2014/main" id="{9947292D-3331-3D10-ACC6-B6A05632978E}"/>
                    </a:ext>
                  </a:extLst>
                </p:cNvPr>
                <p:cNvSpPr/>
                <p:nvPr/>
              </p:nvSpPr>
              <p:spPr bwMode="auto">
                <a:xfrm>
                  <a:off x="6083901" y="1450855"/>
                  <a:ext cx="300640" cy="225478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4F1B0A7-E96C-3C0E-D353-6132EFB0CDD7}"/>
                  </a:ext>
                </a:extLst>
              </p:cNvPr>
              <p:cNvGrpSpPr/>
              <p:nvPr/>
            </p:nvGrpSpPr>
            <p:grpSpPr>
              <a:xfrm>
                <a:off x="6625827" y="1130300"/>
                <a:ext cx="7934145" cy="1229731"/>
                <a:chOff x="6625827" y="1130300"/>
                <a:chExt cx="7934145" cy="1229731"/>
              </a:xfrm>
            </p:grpSpPr>
            <p:sp>
              <p:nvSpPr>
                <p:cNvPr id="56" name="Text1">
                  <a:extLst>
                    <a:ext uri="{FF2B5EF4-FFF2-40B4-BE49-F238E27FC236}">
                      <a16:creationId xmlns:a16="http://schemas.microsoft.com/office/drawing/2014/main" id="{B45357F9-AA52-B931-F680-D92A4A6D687D}"/>
                    </a:ext>
                  </a:extLst>
                </p:cNvPr>
                <p:cNvSpPr/>
                <p:nvPr/>
              </p:nvSpPr>
              <p:spPr>
                <a:xfrm flipH="1">
                  <a:off x="6625827" y="1762344"/>
                  <a:ext cx="7934145" cy="59768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多模态数据监测</a:t>
                  </a: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+</a:t>
                  </a: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筛查算法模型分析疾病潜在的变异性异常，对疾病发生率及客户发病率进行预测，从而应用于保险定价、核保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Bullet1">
                  <a:extLst>
                    <a:ext uri="{FF2B5EF4-FFF2-40B4-BE49-F238E27FC236}">
                      <a16:creationId xmlns:a16="http://schemas.microsoft.com/office/drawing/2014/main" id="{49A6416A-B172-9059-CB42-7343E0572B36}"/>
                    </a:ext>
                  </a:extLst>
                </p:cNvPr>
                <p:cNvSpPr txBox="1"/>
                <p:nvPr/>
              </p:nvSpPr>
              <p:spPr>
                <a:xfrm>
                  <a:off x="6625830" y="1130300"/>
                  <a:ext cx="4893069" cy="631902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>
                  <a:defPPr>
                    <a:defRPr lang="zh-CN"/>
                  </a:defPPr>
                  <a:lvl1pPr algn="r">
                    <a:defRPr sz="2000" b="1">
                      <a:solidFill>
                        <a:schemeClr val="accent5"/>
                      </a:solidFill>
                      <a:effectLst>
                        <a:outerShdw blurRad="254000" dist="127000" algn="ctr" rotWithShape="0">
                          <a:schemeClr val="accent5">
                            <a:alpha val="40000"/>
                          </a:schemeClr>
                        </a:outerShdw>
                      </a:effectLst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保险定价与风险评估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E586"/>
                    </a:solidFill>
                    <a:effectLst>
                      <a:outerShdw blurRad="254000" dist="127000" algn="ctr" rotWithShape="0">
                        <a:srgbClr val="FFE586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665C9D-549E-C7D7-E156-A821A18D504A}"/>
                </a:ext>
              </a:extLst>
            </p:cNvPr>
            <p:cNvGrpSpPr/>
            <p:nvPr/>
          </p:nvGrpSpPr>
          <p:grpSpPr>
            <a:xfrm>
              <a:off x="5964221" y="2422190"/>
              <a:ext cx="8276757" cy="1229731"/>
              <a:chOff x="5964221" y="2422190"/>
              <a:chExt cx="8276757" cy="1229731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6235F2F5-AC53-535E-465E-F9F7534BF101}"/>
                  </a:ext>
                </a:extLst>
              </p:cNvPr>
              <p:cNvGrpSpPr/>
              <p:nvPr/>
            </p:nvGrpSpPr>
            <p:grpSpPr>
              <a:xfrm>
                <a:off x="5964221" y="2585484"/>
                <a:ext cx="540000" cy="540000"/>
                <a:chOff x="5964221" y="2585484"/>
                <a:chExt cx="540000" cy="540000"/>
              </a:xfrm>
            </p:grpSpPr>
            <p:sp>
              <p:nvSpPr>
                <p:cNvPr id="48" name="TextBox 48">
                  <a:extLst>
                    <a:ext uri="{FF2B5EF4-FFF2-40B4-BE49-F238E27FC236}">
                      <a16:creationId xmlns:a16="http://schemas.microsoft.com/office/drawing/2014/main" id="{F21BD37C-452B-B388-A38E-C6E96185B11E}"/>
                    </a:ext>
                  </a:extLst>
                </p:cNvPr>
                <p:cNvSpPr txBox="1"/>
                <p:nvPr/>
              </p:nvSpPr>
              <p:spPr>
                <a:xfrm>
                  <a:off x="5964221" y="2585484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5">
                      <a:alpha val="40000"/>
                    </a:schemeClr>
                  </a:outerShdw>
                </a:effectLst>
              </p:spPr>
              <p:txBody>
                <a:bodyPr wrap="square" rtlCol="0" anchor="ctr">
                  <a:normAutofit/>
                </a:bodyPr>
                <a:lstStyle>
                  <a:defPPr>
                    <a:defRPr lang="zh-CN"/>
                  </a:defPPr>
                  <a:lvl1pPr>
                    <a:defRPr/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" name="Icon2">
                  <a:extLst>
                    <a:ext uri="{FF2B5EF4-FFF2-40B4-BE49-F238E27FC236}">
                      <a16:creationId xmlns:a16="http://schemas.microsoft.com/office/drawing/2014/main" id="{900E200F-1952-3536-8216-A9907B5AD1E4}"/>
                    </a:ext>
                  </a:extLst>
                </p:cNvPr>
                <p:cNvSpPr/>
                <p:nvPr/>
              </p:nvSpPr>
              <p:spPr bwMode="auto">
                <a:xfrm>
                  <a:off x="6083901" y="2718586"/>
                  <a:ext cx="300640" cy="273796"/>
                </a:xfrm>
                <a:custGeom>
                  <a:avLst/>
                  <a:gdLst>
                    <a:gd name="connsiteX0" fmla="*/ 125329 w 533400"/>
                    <a:gd name="connsiteY0" fmla="*/ 229221 h 485775"/>
                    <a:gd name="connsiteX1" fmla="*/ 125329 w 533400"/>
                    <a:gd name="connsiteY1" fmla="*/ 276846 h 485775"/>
                    <a:gd name="connsiteX2" fmla="*/ 144379 w 533400"/>
                    <a:gd name="connsiteY2" fmla="*/ 276846 h 485775"/>
                    <a:gd name="connsiteX3" fmla="*/ 144379 w 533400"/>
                    <a:gd name="connsiteY3" fmla="*/ 229221 h 485775"/>
                    <a:gd name="connsiteX4" fmla="*/ 392029 w 533400"/>
                    <a:gd name="connsiteY4" fmla="*/ 229221 h 485775"/>
                    <a:gd name="connsiteX5" fmla="*/ 392029 w 533400"/>
                    <a:gd name="connsiteY5" fmla="*/ 276846 h 485775"/>
                    <a:gd name="connsiteX6" fmla="*/ 411079 w 533400"/>
                    <a:gd name="connsiteY6" fmla="*/ 276846 h 485775"/>
                    <a:gd name="connsiteX7" fmla="*/ 411079 w 533400"/>
                    <a:gd name="connsiteY7" fmla="*/ 229221 h 485775"/>
                    <a:gd name="connsiteX8" fmla="*/ 534904 w 533400"/>
                    <a:gd name="connsiteY8" fmla="*/ 229221 h 485775"/>
                    <a:gd name="connsiteX9" fmla="*/ 534904 w 533400"/>
                    <a:gd name="connsiteY9" fmla="*/ 457821 h 485775"/>
                    <a:gd name="connsiteX10" fmla="*/ 506329 w 533400"/>
                    <a:gd name="connsiteY10" fmla="*/ 486396 h 485775"/>
                    <a:gd name="connsiteX11" fmla="*/ 30079 w 533400"/>
                    <a:gd name="connsiteY11" fmla="*/ 486396 h 485775"/>
                    <a:gd name="connsiteX12" fmla="*/ 1504 w 533400"/>
                    <a:gd name="connsiteY12" fmla="*/ 457821 h 485775"/>
                    <a:gd name="connsiteX13" fmla="*/ 1504 w 533400"/>
                    <a:gd name="connsiteY13" fmla="*/ 229221 h 485775"/>
                    <a:gd name="connsiteX14" fmla="*/ 125329 w 533400"/>
                    <a:gd name="connsiteY14" fmla="*/ 229221 h 485775"/>
                    <a:gd name="connsiteX15" fmla="*/ 372979 w 533400"/>
                    <a:gd name="connsiteY15" fmla="*/ 621 h 485775"/>
                    <a:gd name="connsiteX16" fmla="*/ 411079 w 533400"/>
                    <a:gd name="connsiteY16" fmla="*/ 36816 h 485775"/>
                    <a:gd name="connsiteX17" fmla="*/ 411079 w 533400"/>
                    <a:gd name="connsiteY17" fmla="*/ 38721 h 485775"/>
                    <a:gd name="connsiteX18" fmla="*/ 411079 w 533400"/>
                    <a:gd name="connsiteY18" fmla="*/ 114921 h 485775"/>
                    <a:gd name="connsiteX19" fmla="*/ 506329 w 533400"/>
                    <a:gd name="connsiteY19" fmla="*/ 114921 h 485775"/>
                    <a:gd name="connsiteX20" fmla="*/ 534904 w 533400"/>
                    <a:gd name="connsiteY20" fmla="*/ 143496 h 485775"/>
                    <a:gd name="connsiteX21" fmla="*/ 534904 w 533400"/>
                    <a:gd name="connsiteY21" fmla="*/ 210171 h 485775"/>
                    <a:gd name="connsiteX22" fmla="*/ 1504 w 533400"/>
                    <a:gd name="connsiteY22" fmla="*/ 210171 h 485775"/>
                    <a:gd name="connsiteX23" fmla="*/ 1504 w 533400"/>
                    <a:gd name="connsiteY23" fmla="*/ 143496 h 485775"/>
                    <a:gd name="connsiteX24" fmla="*/ 30079 w 533400"/>
                    <a:gd name="connsiteY24" fmla="*/ 114921 h 485775"/>
                    <a:gd name="connsiteX25" fmla="*/ 125329 w 533400"/>
                    <a:gd name="connsiteY25" fmla="*/ 114921 h 485775"/>
                    <a:gd name="connsiteX26" fmla="*/ 125329 w 533400"/>
                    <a:gd name="connsiteY26" fmla="*/ 38721 h 485775"/>
                    <a:gd name="connsiteX27" fmla="*/ 161524 w 533400"/>
                    <a:gd name="connsiteY27" fmla="*/ 621 h 485775"/>
                    <a:gd name="connsiteX28" fmla="*/ 163429 w 533400"/>
                    <a:gd name="connsiteY28" fmla="*/ 621 h 485775"/>
                    <a:gd name="connsiteX29" fmla="*/ 372979 w 533400"/>
                    <a:gd name="connsiteY29" fmla="*/ 621 h 485775"/>
                    <a:gd name="connsiteX30" fmla="*/ 372979 w 533400"/>
                    <a:gd name="connsiteY30" fmla="*/ 19671 h 485775"/>
                    <a:gd name="connsiteX31" fmla="*/ 163429 w 533400"/>
                    <a:gd name="connsiteY31" fmla="*/ 19671 h 485775"/>
                    <a:gd name="connsiteX32" fmla="*/ 144474 w 533400"/>
                    <a:gd name="connsiteY32" fmla="*/ 37292 h 485775"/>
                    <a:gd name="connsiteX33" fmla="*/ 144379 w 533400"/>
                    <a:gd name="connsiteY33" fmla="*/ 38721 h 485775"/>
                    <a:gd name="connsiteX34" fmla="*/ 144379 w 533400"/>
                    <a:gd name="connsiteY34" fmla="*/ 114921 h 485775"/>
                    <a:gd name="connsiteX35" fmla="*/ 392029 w 533400"/>
                    <a:gd name="connsiteY35" fmla="*/ 114921 h 485775"/>
                    <a:gd name="connsiteX36" fmla="*/ 392029 w 533400"/>
                    <a:gd name="connsiteY36" fmla="*/ 38721 h 485775"/>
                    <a:gd name="connsiteX37" fmla="*/ 375836 w 533400"/>
                    <a:gd name="connsiteY37" fmla="*/ 19862 h 485775"/>
                    <a:gd name="connsiteX38" fmla="*/ 374408 w 533400"/>
                    <a:gd name="connsiteY38" fmla="*/ 19671 h 485775"/>
                    <a:gd name="connsiteX39" fmla="*/ 372979 w 533400"/>
                    <a:gd name="connsiteY39" fmla="*/ 19671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33400" h="485775">
                      <a:moveTo>
                        <a:pt x="125329" y="229221"/>
                      </a:moveTo>
                      <a:lnTo>
                        <a:pt x="125329" y="276846"/>
                      </a:lnTo>
                      <a:lnTo>
                        <a:pt x="144379" y="276846"/>
                      </a:lnTo>
                      <a:lnTo>
                        <a:pt x="144379" y="229221"/>
                      </a:lnTo>
                      <a:lnTo>
                        <a:pt x="392029" y="229221"/>
                      </a:lnTo>
                      <a:lnTo>
                        <a:pt x="392029" y="276846"/>
                      </a:lnTo>
                      <a:lnTo>
                        <a:pt x="411079" y="276846"/>
                      </a:lnTo>
                      <a:lnTo>
                        <a:pt x="411079" y="229221"/>
                      </a:lnTo>
                      <a:lnTo>
                        <a:pt x="534904" y="229221"/>
                      </a:lnTo>
                      <a:lnTo>
                        <a:pt x="534904" y="457821"/>
                      </a:lnTo>
                      <a:cubicBezTo>
                        <a:pt x="534904" y="473632"/>
                        <a:pt x="522141" y="486396"/>
                        <a:pt x="506329" y="486396"/>
                      </a:cubicBezTo>
                      <a:lnTo>
                        <a:pt x="30079" y="486396"/>
                      </a:lnTo>
                      <a:cubicBezTo>
                        <a:pt x="14267" y="486396"/>
                        <a:pt x="1504" y="473632"/>
                        <a:pt x="1504" y="457821"/>
                      </a:cubicBezTo>
                      <a:lnTo>
                        <a:pt x="1504" y="229221"/>
                      </a:lnTo>
                      <a:lnTo>
                        <a:pt x="125329" y="229221"/>
                      </a:lnTo>
                      <a:close/>
                      <a:moveTo>
                        <a:pt x="372979" y="621"/>
                      </a:moveTo>
                      <a:cubicBezTo>
                        <a:pt x="393363" y="621"/>
                        <a:pt x="410031" y="16623"/>
                        <a:pt x="411079" y="36816"/>
                      </a:cubicBezTo>
                      <a:lnTo>
                        <a:pt x="411079" y="38721"/>
                      </a:lnTo>
                      <a:lnTo>
                        <a:pt x="411079" y="114921"/>
                      </a:lnTo>
                      <a:lnTo>
                        <a:pt x="506329" y="114921"/>
                      </a:lnTo>
                      <a:cubicBezTo>
                        <a:pt x="522141" y="114921"/>
                        <a:pt x="534904" y="127685"/>
                        <a:pt x="534904" y="143496"/>
                      </a:cubicBezTo>
                      <a:lnTo>
                        <a:pt x="534904" y="210171"/>
                      </a:lnTo>
                      <a:lnTo>
                        <a:pt x="1504" y="210171"/>
                      </a:lnTo>
                      <a:lnTo>
                        <a:pt x="1504" y="143496"/>
                      </a:lnTo>
                      <a:cubicBezTo>
                        <a:pt x="1504" y="127685"/>
                        <a:pt x="14267" y="114921"/>
                        <a:pt x="30079" y="114921"/>
                      </a:cubicBezTo>
                      <a:lnTo>
                        <a:pt x="125329" y="114921"/>
                      </a:lnTo>
                      <a:lnTo>
                        <a:pt x="125329" y="38721"/>
                      </a:lnTo>
                      <a:cubicBezTo>
                        <a:pt x="125329" y="18337"/>
                        <a:pt x="141331" y="1669"/>
                        <a:pt x="161524" y="621"/>
                      </a:cubicBezTo>
                      <a:lnTo>
                        <a:pt x="163429" y="621"/>
                      </a:lnTo>
                      <a:lnTo>
                        <a:pt x="372979" y="621"/>
                      </a:lnTo>
                      <a:close/>
                      <a:moveTo>
                        <a:pt x="372979" y="19671"/>
                      </a:moveTo>
                      <a:lnTo>
                        <a:pt x="163429" y="19671"/>
                      </a:lnTo>
                      <a:cubicBezTo>
                        <a:pt x="153428" y="19671"/>
                        <a:pt x="145141" y="27482"/>
                        <a:pt x="144474" y="37292"/>
                      </a:cubicBezTo>
                      <a:lnTo>
                        <a:pt x="144379" y="38721"/>
                      </a:lnTo>
                      <a:lnTo>
                        <a:pt x="144379" y="114921"/>
                      </a:lnTo>
                      <a:lnTo>
                        <a:pt x="392029" y="114921"/>
                      </a:lnTo>
                      <a:lnTo>
                        <a:pt x="392029" y="38721"/>
                      </a:lnTo>
                      <a:cubicBezTo>
                        <a:pt x="392029" y="29196"/>
                        <a:pt x="384981" y="21290"/>
                        <a:pt x="375836" y="19862"/>
                      </a:cubicBezTo>
                      <a:lnTo>
                        <a:pt x="374408" y="19671"/>
                      </a:lnTo>
                      <a:lnTo>
                        <a:pt x="372979" y="19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E5426C3C-26D5-612A-6372-A2DA1C44DE3A}"/>
                  </a:ext>
                </a:extLst>
              </p:cNvPr>
              <p:cNvGrpSpPr/>
              <p:nvPr/>
            </p:nvGrpSpPr>
            <p:grpSpPr>
              <a:xfrm>
                <a:off x="6625827" y="2422190"/>
                <a:ext cx="7615151" cy="1229731"/>
                <a:chOff x="6625827" y="2422190"/>
                <a:chExt cx="7615151" cy="1229731"/>
              </a:xfrm>
            </p:grpSpPr>
            <p:sp>
              <p:nvSpPr>
                <p:cNvPr id="46" name="Text2">
                  <a:extLst>
                    <a:ext uri="{FF2B5EF4-FFF2-40B4-BE49-F238E27FC236}">
                      <a16:creationId xmlns:a16="http://schemas.microsoft.com/office/drawing/2014/main" id="{89E813A1-6AC6-4541-082F-9E9A45F3766A}"/>
                    </a:ext>
                  </a:extLst>
                </p:cNvPr>
                <p:cNvSpPr/>
                <p:nvPr/>
              </p:nvSpPr>
              <p:spPr>
                <a:xfrm flipH="1">
                  <a:off x="6625827" y="3054234"/>
                  <a:ext cx="7615151" cy="59768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线上时代，</a:t>
                  </a: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AI</a:t>
                  </a: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技术作为支持的智能客服能够提供更加快捷、经济的客户服务方式</a:t>
                  </a:r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  <a:p>
                  <a:pPr marL="0" marR="0" lvl="0" indent="0" algn="l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秒赔、快赔等特色理赔方式，可以借由</a:t>
                  </a: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AI</a:t>
                  </a: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技术进行迭代升级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7" name="Bullet2">
                  <a:extLst>
                    <a:ext uri="{FF2B5EF4-FFF2-40B4-BE49-F238E27FC236}">
                      <a16:creationId xmlns:a16="http://schemas.microsoft.com/office/drawing/2014/main" id="{A658203B-E0FB-D438-241A-640894A379D3}"/>
                    </a:ext>
                  </a:extLst>
                </p:cNvPr>
                <p:cNvSpPr txBox="1"/>
                <p:nvPr/>
              </p:nvSpPr>
              <p:spPr>
                <a:xfrm>
                  <a:off x="6625830" y="2422190"/>
                  <a:ext cx="4893069" cy="631902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>
                  <a:defPPr>
                    <a:defRPr lang="zh-CN"/>
                  </a:defPPr>
                  <a:lvl1pPr algn="r">
                    <a:defRPr sz="2000" b="1">
                      <a:solidFill>
                        <a:schemeClr val="accent5"/>
                      </a:solidFill>
                      <a:effectLst>
                        <a:outerShdw blurRad="254000" dist="127000" algn="ctr" rotWithShape="0">
                          <a:schemeClr val="accent5">
                            <a:alpha val="40000"/>
                          </a:schemeClr>
                        </a:outerShdw>
                      </a:effectLst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智能客服与理赔服务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E586"/>
                    </a:solidFill>
                    <a:effectLst>
                      <a:outerShdw blurRad="254000" dist="127000" algn="ctr" rotWithShape="0">
                        <a:srgbClr val="FFE586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7792BAD-55F9-6FD1-AE64-E5DFDC7B73FF}"/>
                </a:ext>
              </a:extLst>
            </p:cNvPr>
            <p:cNvGrpSpPr/>
            <p:nvPr/>
          </p:nvGrpSpPr>
          <p:grpSpPr>
            <a:xfrm>
              <a:off x="5964221" y="3714080"/>
              <a:ext cx="8595750" cy="1229731"/>
              <a:chOff x="5964221" y="3714080"/>
              <a:chExt cx="8595750" cy="1229731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AAB805C-94C8-B69D-A718-EE89BA87F825}"/>
                  </a:ext>
                </a:extLst>
              </p:cNvPr>
              <p:cNvGrpSpPr/>
              <p:nvPr/>
            </p:nvGrpSpPr>
            <p:grpSpPr>
              <a:xfrm>
                <a:off x="5964221" y="3877374"/>
                <a:ext cx="540000" cy="540000"/>
                <a:chOff x="5964221" y="3877374"/>
                <a:chExt cx="540000" cy="540000"/>
              </a:xfrm>
            </p:grpSpPr>
            <p:sp>
              <p:nvSpPr>
                <p:cNvPr id="42" name="TextBox 42">
                  <a:extLst>
                    <a:ext uri="{FF2B5EF4-FFF2-40B4-BE49-F238E27FC236}">
                      <a16:creationId xmlns:a16="http://schemas.microsoft.com/office/drawing/2014/main" id="{2BBEA263-4E6C-3308-773C-E08C21E36025}"/>
                    </a:ext>
                  </a:extLst>
                </p:cNvPr>
                <p:cNvSpPr txBox="1"/>
                <p:nvPr/>
              </p:nvSpPr>
              <p:spPr>
                <a:xfrm>
                  <a:off x="5964221" y="3877374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4">
                      <a:alpha val="40000"/>
                    </a:schemeClr>
                  </a:outerShdw>
                </a:effectLst>
              </p:spPr>
              <p:txBody>
                <a:bodyPr wrap="square" rtlCol="0" anchor="ctr">
                  <a:normAutofit/>
                </a:bodyPr>
                <a:lstStyle>
                  <a:defPPr>
                    <a:defRPr lang="zh-CN"/>
                  </a:defPPr>
                  <a:lvl1pPr>
                    <a:defRPr/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3" name="Icon3">
                  <a:extLst>
                    <a:ext uri="{FF2B5EF4-FFF2-40B4-BE49-F238E27FC236}">
                      <a16:creationId xmlns:a16="http://schemas.microsoft.com/office/drawing/2014/main" id="{0E084662-00A4-BCDF-D035-4AAA3102E75A}"/>
                    </a:ext>
                  </a:extLst>
                </p:cNvPr>
                <p:cNvSpPr/>
                <p:nvPr/>
              </p:nvSpPr>
              <p:spPr bwMode="auto">
                <a:xfrm>
                  <a:off x="6097087" y="3997054"/>
                  <a:ext cx="274268" cy="300640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EDBB5418-3AAD-A91E-B48A-2AE72C212F07}"/>
                  </a:ext>
                </a:extLst>
              </p:cNvPr>
              <p:cNvGrpSpPr/>
              <p:nvPr/>
            </p:nvGrpSpPr>
            <p:grpSpPr>
              <a:xfrm>
                <a:off x="6625827" y="3714080"/>
                <a:ext cx="7934144" cy="1229731"/>
                <a:chOff x="6625827" y="3714080"/>
                <a:chExt cx="7934144" cy="1229731"/>
              </a:xfrm>
            </p:grpSpPr>
            <p:sp>
              <p:nvSpPr>
                <p:cNvPr id="40" name="Text3">
                  <a:extLst>
                    <a:ext uri="{FF2B5EF4-FFF2-40B4-BE49-F238E27FC236}">
                      <a16:creationId xmlns:a16="http://schemas.microsoft.com/office/drawing/2014/main" id="{47C117CE-0924-FD51-0264-37F775B3412B}"/>
                    </a:ext>
                  </a:extLst>
                </p:cNvPr>
                <p:cNvSpPr/>
                <p:nvPr/>
              </p:nvSpPr>
              <p:spPr>
                <a:xfrm flipH="1">
                  <a:off x="6625827" y="4346124"/>
                  <a:ext cx="7934144" cy="59768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AI</a:t>
                  </a: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技术应用于数据搜集、处理，结合欺诈行为建模、实时监测，从而对欺诈行为进行即时甄别，并快速进行反欺诈应对的处理流程响应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1" name="Bullet3">
                  <a:extLst>
                    <a:ext uri="{FF2B5EF4-FFF2-40B4-BE49-F238E27FC236}">
                      <a16:creationId xmlns:a16="http://schemas.microsoft.com/office/drawing/2014/main" id="{5B031AF1-593D-6B58-9560-12C2CCC9C7C2}"/>
                    </a:ext>
                  </a:extLst>
                </p:cNvPr>
                <p:cNvSpPr txBox="1"/>
                <p:nvPr/>
              </p:nvSpPr>
              <p:spPr>
                <a:xfrm>
                  <a:off x="6625830" y="3714080"/>
                  <a:ext cx="4893069" cy="631902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>
                  <a:defPPr>
                    <a:defRPr lang="zh-CN"/>
                  </a:defPPr>
                  <a:lvl1pPr algn="r">
                    <a:defRPr sz="2000" b="1">
                      <a:solidFill>
                        <a:schemeClr val="accent5"/>
                      </a:solidFill>
                      <a:effectLst>
                        <a:outerShdw blurRad="254000" dist="127000" algn="ctr" rotWithShape="0">
                          <a:schemeClr val="accent5">
                            <a:alpha val="40000"/>
                          </a:schemeClr>
                        </a:outerShdw>
                      </a:effectLst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反欺诈与合规监控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E586"/>
                    </a:solidFill>
                    <a:effectLst>
                      <a:outerShdw blurRad="254000" dist="127000" algn="ctr" rotWithShape="0">
                        <a:srgbClr val="FFE586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9501497-EFD0-A759-21FF-7833504CB073}"/>
                </a:ext>
              </a:extLst>
            </p:cNvPr>
            <p:cNvGrpSpPr/>
            <p:nvPr/>
          </p:nvGrpSpPr>
          <p:grpSpPr>
            <a:xfrm>
              <a:off x="5964221" y="5005969"/>
              <a:ext cx="8744615" cy="1229731"/>
              <a:chOff x="5964221" y="5005969"/>
              <a:chExt cx="8744615" cy="1229731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D2484D23-478E-65DD-713E-9D7982792764}"/>
                  </a:ext>
                </a:extLst>
              </p:cNvPr>
              <p:cNvGrpSpPr/>
              <p:nvPr/>
            </p:nvGrpSpPr>
            <p:grpSpPr>
              <a:xfrm>
                <a:off x="5964221" y="5169263"/>
                <a:ext cx="540000" cy="540000"/>
                <a:chOff x="5964221" y="5169263"/>
                <a:chExt cx="540000" cy="540000"/>
              </a:xfrm>
            </p:grpSpPr>
            <p:sp>
              <p:nvSpPr>
                <p:cNvPr id="35" name="TextBox 35">
                  <a:extLst>
                    <a:ext uri="{FF2B5EF4-FFF2-40B4-BE49-F238E27FC236}">
                      <a16:creationId xmlns:a16="http://schemas.microsoft.com/office/drawing/2014/main" id="{3324ADA3-51DF-199E-3D60-B0FAB123DCAD}"/>
                    </a:ext>
                  </a:extLst>
                </p:cNvPr>
                <p:cNvSpPr txBox="1"/>
                <p:nvPr/>
              </p:nvSpPr>
              <p:spPr>
                <a:xfrm>
                  <a:off x="5964221" y="5169263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3">
                      <a:alpha val="40000"/>
                    </a:schemeClr>
                  </a:outerShdw>
                </a:effectLst>
              </p:spPr>
              <p:txBody>
                <a:bodyPr wrap="square" rtlCol="0" anchor="ctr">
                  <a:normAutofit/>
                </a:bodyPr>
                <a:lstStyle>
                  <a:defPPr>
                    <a:defRPr lang="zh-CN"/>
                  </a:defPPr>
                  <a:lvl1pPr>
                    <a:defRPr/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7" name="Icon4">
                  <a:extLst>
                    <a:ext uri="{FF2B5EF4-FFF2-40B4-BE49-F238E27FC236}">
                      <a16:creationId xmlns:a16="http://schemas.microsoft.com/office/drawing/2014/main" id="{97C5D6A8-D595-C272-D1B4-DC412B0E5E06}"/>
                    </a:ext>
                  </a:extLst>
                </p:cNvPr>
                <p:cNvSpPr/>
                <p:nvPr/>
              </p:nvSpPr>
              <p:spPr bwMode="auto">
                <a:xfrm>
                  <a:off x="6083901" y="5314120"/>
                  <a:ext cx="300640" cy="250286"/>
                </a:xfrm>
                <a:custGeom>
                  <a:avLst/>
                  <a:gdLst>
                    <a:gd name="connsiteX0" fmla="*/ 483573 w 526297"/>
                    <a:gd name="connsiteY0" fmla="*/ 133971 h 438150"/>
                    <a:gd name="connsiteX1" fmla="*/ 527674 w 526297"/>
                    <a:gd name="connsiteY1" fmla="*/ 178072 h 438150"/>
                    <a:gd name="connsiteX2" fmla="*/ 527579 w 526297"/>
                    <a:gd name="connsiteY2" fmla="*/ 181501 h 438150"/>
                    <a:gd name="connsiteX3" fmla="*/ 514244 w 526297"/>
                    <a:gd name="connsiteY3" fmla="*/ 355237 h 438150"/>
                    <a:gd name="connsiteX4" fmla="*/ 485764 w 526297"/>
                    <a:gd name="connsiteY4" fmla="*/ 381621 h 438150"/>
                    <a:gd name="connsiteX5" fmla="*/ 454998 w 526297"/>
                    <a:gd name="connsiteY5" fmla="*/ 381621 h 438150"/>
                    <a:gd name="connsiteX6" fmla="*/ 454998 w 526297"/>
                    <a:gd name="connsiteY6" fmla="*/ 438771 h 438150"/>
                    <a:gd name="connsiteX7" fmla="*/ 435948 w 526297"/>
                    <a:gd name="connsiteY7" fmla="*/ 438771 h 438150"/>
                    <a:gd name="connsiteX8" fmla="*/ 435948 w 526297"/>
                    <a:gd name="connsiteY8" fmla="*/ 381621 h 438150"/>
                    <a:gd name="connsiteX9" fmla="*/ 93048 w 526297"/>
                    <a:gd name="connsiteY9" fmla="*/ 381621 h 438150"/>
                    <a:gd name="connsiteX10" fmla="*/ 93048 w 526297"/>
                    <a:gd name="connsiteY10" fmla="*/ 438771 h 438150"/>
                    <a:gd name="connsiteX11" fmla="*/ 73998 w 526297"/>
                    <a:gd name="connsiteY11" fmla="*/ 438771 h 438150"/>
                    <a:gd name="connsiteX12" fmla="*/ 73998 w 526297"/>
                    <a:gd name="connsiteY12" fmla="*/ 381621 h 438150"/>
                    <a:gd name="connsiteX13" fmla="*/ 43328 w 526297"/>
                    <a:gd name="connsiteY13" fmla="*/ 381621 h 438150"/>
                    <a:gd name="connsiteX14" fmla="*/ 14848 w 526297"/>
                    <a:gd name="connsiteY14" fmla="*/ 355237 h 438150"/>
                    <a:gd name="connsiteX15" fmla="*/ 1513 w 526297"/>
                    <a:gd name="connsiteY15" fmla="*/ 181501 h 438150"/>
                    <a:gd name="connsiteX16" fmla="*/ 42089 w 526297"/>
                    <a:gd name="connsiteY16" fmla="*/ 134162 h 438150"/>
                    <a:gd name="connsiteX17" fmla="*/ 45518 w 526297"/>
                    <a:gd name="connsiteY17" fmla="*/ 134066 h 438150"/>
                    <a:gd name="connsiteX18" fmla="*/ 101906 w 526297"/>
                    <a:gd name="connsiteY18" fmla="*/ 180834 h 438150"/>
                    <a:gd name="connsiteX19" fmla="*/ 121623 w 526297"/>
                    <a:gd name="connsiteY19" fmla="*/ 286371 h 438150"/>
                    <a:gd name="connsiteX20" fmla="*/ 407373 w 526297"/>
                    <a:gd name="connsiteY20" fmla="*/ 286371 h 438150"/>
                    <a:gd name="connsiteX21" fmla="*/ 427185 w 526297"/>
                    <a:gd name="connsiteY21" fmla="*/ 180739 h 438150"/>
                    <a:gd name="connsiteX22" fmla="*/ 483573 w 526297"/>
                    <a:gd name="connsiteY22" fmla="*/ 133971 h 438150"/>
                    <a:gd name="connsiteX23" fmla="*/ 416898 w 526297"/>
                    <a:gd name="connsiteY23" fmla="*/ 621 h 438150"/>
                    <a:gd name="connsiteX24" fmla="*/ 483573 w 526297"/>
                    <a:gd name="connsiteY24" fmla="*/ 67296 h 438150"/>
                    <a:gd name="connsiteX25" fmla="*/ 483573 w 526297"/>
                    <a:gd name="connsiteY25" fmla="*/ 115397 h 438150"/>
                    <a:gd name="connsiteX26" fmla="*/ 476429 w 526297"/>
                    <a:gd name="connsiteY26" fmla="*/ 114921 h 438150"/>
                    <a:gd name="connsiteX27" fmla="*/ 412040 w 526297"/>
                    <a:gd name="connsiteY27" fmla="*/ 166451 h 438150"/>
                    <a:gd name="connsiteX28" fmla="*/ 411564 w 526297"/>
                    <a:gd name="connsiteY28" fmla="*/ 168737 h 438150"/>
                    <a:gd name="connsiteX29" fmla="*/ 393086 w 526297"/>
                    <a:gd name="connsiteY29" fmla="*/ 267321 h 438150"/>
                    <a:gd name="connsiteX30" fmla="*/ 135911 w 526297"/>
                    <a:gd name="connsiteY30" fmla="*/ 267321 h 438150"/>
                    <a:gd name="connsiteX31" fmla="*/ 117432 w 526297"/>
                    <a:gd name="connsiteY31" fmla="*/ 168737 h 438150"/>
                    <a:gd name="connsiteX32" fmla="*/ 52567 w 526297"/>
                    <a:gd name="connsiteY32" fmla="*/ 114921 h 438150"/>
                    <a:gd name="connsiteX33" fmla="*/ 54948 w 526297"/>
                    <a:gd name="connsiteY33" fmla="*/ 67296 h 438150"/>
                    <a:gd name="connsiteX34" fmla="*/ 121623 w 526297"/>
                    <a:gd name="connsiteY34" fmla="*/ 621 h 438150"/>
                    <a:gd name="connsiteX35" fmla="*/ 416898 w 526297"/>
                    <a:gd name="connsiteY3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6297" h="438150">
                      <a:moveTo>
                        <a:pt x="483573" y="133971"/>
                      </a:moveTo>
                      <a:cubicBezTo>
                        <a:pt x="507957" y="133971"/>
                        <a:pt x="527674" y="153688"/>
                        <a:pt x="527674" y="178072"/>
                      </a:cubicBezTo>
                      <a:cubicBezTo>
                        <a:pt x="527674" y="179215"/>
                        <a:pt x="527674" y="180358"/>
                        <a:pt x="527579" y="181501"/>
                      </a:cubicBezTo>
                      <a:lnTo>
                        <a:pt x="514244" y="355237"/>
                      </a:lnTo>
                      <a:cubicBezTo>
                        <a:pt x="513101" y="370096"/>
                        <a:pt x="500718" y="381621"/>
                        <a:pt x="485764" y="381621"/>
                      </a:cubicBezTo>
                      <a:lnTo>
                        <a:pt x="454998" y="381621"/>
                      </a:lnTo>
                      <a:lnTo>
                        <a:pt x="454998" y="438771"/>
                      </a:lnTo>
                      <a:lnTo>
                        <a:pt x="435948" y="438771"/>
                      </a:lnTo>
                      <a:lnTo>
                        <a:pt x="435948" y="381621"/>
                      </a:lnTo>
                      <a:lnTo>
                        <a:pt x="93048" y="381621"/>
                      </a:lnTo>
                      <a:lnTo>
                        <a:pt x="93048" y="438771"/>
                      </a:lnTo>
                      <a:lnTo>
                        <a:pt x="73998" y="438771"/>
                      </a:lnTo>
                      <a:lnTo>
                        <a:pt x="73998" y="381621"/>
                      </a:lnTo>
                      <a:lnTo>
                        <a:pt x="43328" y="381621"/>
                      </a:lnTo>
                      <a:cubicBezTo>
                        <a:pt x="28373" y="381621"/>
                        <a:pt x="15991" y="370096"/>
                        <a:pt x="14848" y="355237"/>
                      </a:cubicBezTo>
                      <a:lnTo>
                        <a:pt x="1513" y="181501"/>
                      </a:lnTo>
                      <a:cubicBezTo>
                        <a:pt x="-392" y="157212"/>
                        <a:pt x="17801" y="135971"/>
                        <a:pt x="42089" y="134162"/>
                      </a:cubicBezTo>
                      <a:cubicBezTo>
                        <a:pt x="43232" y="134066"/>
                        <a:pt x="44375" y="134066"/>
                        <a:pt x="45518" y="134066"/>
                      </a:cubicBezTo>
                      <a:cubicBezTo>
                        <a:pt x="73141" y="134066"/>
                        <a:pt x="96858" y="153688"/>
                        <a:pt x="101906" y="180834"/>
                      </a:cubicBezTo>
                      <a:lnTo>
                        <a:pt x="121623" y="286371"/>
                      </a:lnTo>
                      <a:lnTo>
                        <a:pt x="407373" y="286371"/>
                      </a:lnTo>
                      <a:lnTo>
                        <a:pt x="427185" y="180739"/>
                      </a:lnTo>
                      <a:cubicBezTo>
                        <a:pt x="432233" y="153592"/>
                        <a:pt x="455951" y="133971"/>
                        <a:pt x="483573" y="133971"/>
                      </a:cubicBezTo>
                      <a:close/>
                      <a:moveTo>
                        <a:pt x="416898" y="621"/>
                      </a:moveTo>
                      <a:cubicBezTo>
                        <a:pt x="453760" y="621"/>
                        <a:pt x="483573" y="30434"/>
                        <a:pt x="483573" y="67296"/>
                      </a:cubicBezTo>
                      <a:lnTo>
                        <a:pt x="483573" y="115397"/>
                      </a:lnTo>
                      <a:cubicBezTo>
                        <a:pt x="481192" y="115112"/>
                        <a:pt x="478811" y="114921"/>
                        <a:pt x="476429" y="114921"/>
                      </a:cubicBezTo>
                      <a:cubicBezTo>
                        <a:pt x="445473" y="114921"/>
                        <a:pt x="418803" y="136448"/>
                        <a:pt x="412040" y="166451"/>
                      </a:cubicBezTo>
                      <a:lnTo>
                        <a:pt x="411564" y="168737"/>
                      </a:lnTo>
                      <a:lnTo>
                        <a:pt x="393086" y="267321"/>
                      </a:lnTo>
                      <a:lnTo>
                        <a:pt x="135911" y="267321"/>
                      </a:lnTo>
                      <a:lnTo>
                        <a:pt x="117432" y="168737"/>
                      </a:lnTo>
                      <a:cubicBezTo>
                        <a:pt x="111622" y="137495"/>
                        <a:pt x="84285" y="114921"/>
                        <a:pt x="52567" y="114921"/>
                      </a:cubicBezTo>
                      <a:lnTo>
                        <a:pt x="54948" y="67296"/>
                      </a:lnTo>
                      <a:cubicBezTo>
                        <a:pt x="54948" y="30434"/>
                        <a:pt x="84761" y="621"/>
                        <a:pt x="121623" y="621"/>
                      </a:cubicBezTo>
                      <a:lnTo>
                        <a:pt x="416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A9726EE2-6C8B-F925-01F3-7C0B8262AE22}"/>
                  </a:ext>
                </a:extLst>
              </p:cNvPr>
              <p:cNvGrpSpPr/>
              <p:nvPr/>
            </p:nvGrpSpPr>
            <p:grpSpPr>
              <a:xfrm>
                <a:off x="6625827" y="5005969"/>
                <a:ext cx="8083009" cy="1229731"/>
                <a:chOff x="6625827" y="5005969"/>
                <a:chExt cx="8083009" cy="1229731"/>
              </a:xfrm>
            </p:grpSpPr>
            <p:sp>
              <p:nvSpPr>
                <p:cNvPr id="33" name="Text4">
                  <a:extLst>
                    <a:ext uri="{FF2B5EF4-FFF2-40B4-BE49-F238E27FC236}">
                      <a16:creationId xmlns:a16="http://schemas.microsoft.com/office/drawing/2014/main" id="{B7660EA7-024F-48BD-DDF8-1ED5302F7A78}"/>
                    </a:ext>
                  </a:extLst>
                </p:cNvPr>
                <p:cNvSpPr/>
                <p:nvPr/>
              </p:nvSpPr>
              <p:spPr>
                <a:xfrm flipH="1">
                  <a:off x="6625827" y="5638013"/>
                  <a:ext cx="8083009" cy="59768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Autofit/>
                </a:bodyPr>
                <a:lstStyle/>
                <a:p>
                  <a:pPr marL="0" marR="0" lvl="0" indent="0" algn="l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tabLst/>
                    <a:defRPr/>
                  </a:pPr>
                  <a:r>
                    <a: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智能保单检视，上传保单即可分析不同险种的配置情况、综合客户的背景分析潜在风险并给出相应的建议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4" name="Bullet4">
                  <a:extLst>
                    <a:ext uri="{FF2B5EF4-FFF2-40B4-BE49-F238E27FC236}">
                      <a16:creationId xmlns:a16="http://schemas.microsoft.com/office/drawing/2014/main" id="{FE45C161-C0E7-7D66-448E-5283798110CE}"/>
                    </a:ext>
                  </a:extLst>
                </p:cNvPr>
                <p:cNvSpPr txBox="1"/>
                <p:nvPr/>
              </p:nvSpPr>
              <p:spPr>
                <a:xfrm>
                  <a:off x="6625830" y="5005969"/>
                  <a:ext cx="4893069" cy="631902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/>
                </a:bodyPr>
                <a:lstStyle>
                  <a:defPPr>
                    <a:defRPr lang="zh-CN"/>
                  </a:defPPr>
                  <a:lvl1pPr algn="r">
                    <a:defRPr sz="2000" b="1">
                      <a:solidFill>
                        <a:schemeClr val="accent5"/>
                      </a:solidFill>
                      <a:effectLst>
                        <a:outerShdw blurRad="254000" dist="127000" algn="ctr" rotWithShape="0">
                          <a:schemeClr val="accent5">
                            <a:alpha val="40000"/>
                          </a:schemeClr>
                        </a:outerShdw>
                      </a:effectLst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保险投资与风险管理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E586"/>
                    </a:solidFill>
                    <a:effectLst>
                      <a:outerShdw blurRad="254000" dist="127000" algn="ctr" rotWithShape="0">
                        <a:srgbClr val="FFE586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172A0"/>
                </a:solidFill>
              </a:rPr>
              <a:t>举例：保险领域的AI应用</a:t>
            </a:r>
            <a:endParaRPr lang="en-US" dirty="0">
              <a:solidFill>
                <a:srgbClr val="2172A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2172A0"/>
                </a:solidFill>
              </a:rPr>
              <a:t>AI</a:t>
            </a:r>
            <a:r>
              <a:rPr lang="zh-CN" altLang="en-US" sz="2800" b="1" dirty="0">
                <a:solidFill>
                  <a:srgbClr val="2172A0"/>
                </a:solidFill>
              </a:rPr>
              <a:t>技术在金融领域应用</a:t>
            </a:r>
            <a:r>
              <a:rPr lang="zh-CN" altLang="en-US" dirty="0">
                <a:solidFill>
                  <a:srgbClr val="2172A0"/>
                </a:solidFill>
              </a:rPr>
              <a:t>的</a:t>
            </a:r>
            <a:r>
              <a:rPr lang="zh-CN" altLang="en-US" sz="2800" b="1" dirty="0">
                <a:solidFill>
                  <a:srgbClr val="2172A0"/>
                </a:solidFill>
              </a:rPr>
              <a:t>关键问题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83278A-A245-46C6-8EF5-2CFD64A35F71}"/>
              </a:ext>
            </a:extLst>
          </p:cNvPr>
          <p:cNvGrpSpPr/>
          <p:nvPr/>
        </p:nvGrpSpPr>
        <p:grpSpPr>
          <a:xfrm>
            <a:off x="1304880" y="1813301"/>
            <a:ext cx="9429624" cy="4859015"/>
            <a:chOff x="1439559" y="2437078"/>
            <a:chExt cx="9429624" cy="4859015"/>
          </a:xfrm>
        </p:grpSpPr>
        <p:grpSp>
          <p:nvGrpSpPr>
            <p:cNvPr id="29" name="diagram3.pptx">
              <a:extLst>
                <a:ext uri="{FF2B5EF4-FFF2-40B4-BE49-F238E27FC236}">
                  <a16:creationId xmlns:a16="http://schemas.microsoft.com/office/drawing/2014/main" id="{8E634697-8B5D-9CFE-4679-63C5FB59C544}"/>
                </a:ext>
              </a:extLst>
            </p:cNvPr>
            <p:cNvGrpSpPr/>
            <p:nvPr/>
          </p:nvGrpSpPr>
          <p:grpSpPr>
            <a:xfrm>
              <a:off x="1439559" y="2437078"/>
              <a:ext cx="9429624" cy="4859015"/>
              <a:chOff x="1496266" y="3032133"/>
              <a:chExt cx="9429624" cy="5327225"/>
            </a:xfrm>
          </p:grpSpPr>
          <p:cxnSp>
            <p:nvCxnSpPr>
              <p:cNvPr id="52" name="ïŝḷîḍe">
                <a:extLst>
                  <a:ext uri="{FF2B5EF4-FFF2-40B4-BE49-F238E27FC236}">
                    <a16:creationId xmlns:a16="http://schemas.microsoft.com/office/drawing/2014/main" id="{44AF2FB7-25E9-481A-88B4-18883BDC14DA}"/>
                  </a:ext>
                </a:extLst>
              </p:cNvPr>
              <p:cNvCxnSpPr>
                <a:cxnSpLocks/>
                <a:stCxn id="3" idx="6"/>
                <a:endCxn id="7" idx="2"/>
              </p:cNvCxnSpPr>
              <p:nvPr/>
            </p:nvCxnSpPr>
            <p:spPr>
              <a:xfrm>
                <a:off x="2732700" y="3704135"/>
                <a:ext cx="6956758" cy="0"/>
              </a:xfrm>
              <a:prstGeom prst="line">
                <a:avLst/>
              </a:prstGeom>
              <a:ln w="12700" cap="rnd">
                <a:solidFill>
                  <a:schemeClr val="tx2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86D72FB2-BFA4-043C-B2E6-0D3781F578F2}"/>
                  </a:ext>
                </a:extLst>
              </p:cNvPr>
              <p:cNvGrpSpPr/>
              <p:nvPr/>
            </p:nvGrpSpPr>
            <p:grpSpPr>
              <a:xfrm>
                <a:off x="1496266" y="3032133"/>
                <a:ext cx="2390238" cy="4848537"/>
                <a:chOff x="1496266" y="3032133"/>
                <a:chExt cx="2390238" cy="4848537"/>
              </a:xfrm>
            </p:grpSpPr>
            <p:sp>
              <p:nvSpPr>
                <p:cNvPr id="36" name="Text1">
                  <a:extLst>
                    <a:ext uri="{FF2B5EF4-FFF2-40B4-BE49-F238E27FC236}">
                      <a16:creationId xmlns:a16="http://schemas.microsoft.com/office/drawing/2014/main" id="{F48D5CDC-65B0-469B-B602-07F8EF159F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96267" y="4871167"/>
                  <a:ext cx="2276824" cy="300950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系统性金融风险的防范和化解、金融市场的稳定、金融信息的安全是我国金融业发展的重中之重，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AI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技术的诞生和发展过程中一直伴随着关于安全性、伦理性等问题的讨论，解决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AI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技术与金融结合的安全性、建立与之相应的监管新规是首要问题。在此基础之上的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AI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模型的开发、设计和训练，也是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AI+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金融长久稳定发展的重要保障。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" name="Bullet1">
                  <a:extLst>
                    <a:ext uri="{FF2B5EF4-FFF2-40B4-BE49-F238E27FC236}">
                      <a16:creationId xmlns:a16="http://schemas.microsoft.com/office/drawing/2014/main" id="{131FC588-04FB-4488-A39D-BDB6949962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96266" y="3914472"/>
                  <a:ext cx="2390238" cy="743340"/>
                </a:xfrm>
                <a:prstGeom prst="rect">
                  <a:avLst/>
                </a:prstGeom>
                <a:noFill/>
              </p:spPr>
              <p:txBody>
                <a:bodyPr wrap="square" anchor="b" anchorCtr="1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监管与信息安全</a:t>
                  </a:r>
                  <a:endPara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准确性和智能性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3" name="Number1">
                  <a:extLst>
                    <a:ext uri="{FF2B5EF4-FFF2-40B4-BE49-F238E27FC236}">
                      <a16:creationId xmlns:a16="http://schemas.microsoft.com/office/drawing/2014/main" id="{394D1E21-214E-4CFF-9C67-2DD5798AE44D}"/>
                    </a:ext>
                  </a:extLst>
                </p:cNvPr>
                <p:cNvSpPr txBox="1"/>
                <p:nvPr/>
              </p:nvSpPr>
              <p:spPr>
                <a:xfrm>
                  <a:off x="2148401" y="3032133"/>
                  <a:ext cx="972556" cy="5061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5AC9C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产</a:t>
                  </a:r>
                  <a:endPara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5AC9C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3" name="iṩļíḓè">
                <a:extLst>
                  <a:ext uri="{FF2B5EF4-FFF2-40B4-BE49-F238E27FC236}">
                    <a16:creationId xmlns:a16="http://schemas.microsoft.com/office/drawing/2014/main" id="{F3AC0703-C052-4B63-BB40-A6D817D444A9}"/>
                  </a:ext>
                </a:extLst>
              </p:cNvPr>
              <p:cNvSpPr/>
              <p:nvPr/>
            </p:nvSpPr>
            <p:spPr>
              <a:xfrm>
                <a:off x="2536659" y="3606115"/>
                <a:ext cx="196041" cy="19604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5EA0C97-44E7-58D0-6DA6-0E690EA091D9}"/>
                  </a:ext>
                </a:extLst>
              </p:cNvPr>
              <p:cNvGrpSpPr/>
              <p:nvPr/>
            </p:nvGrpSpPr>
            <p:grpSpPr>
              <a:xfrm>
                <a:off x="5129373" y="3032133"/>
                <a:ext cx="5796517" cy="5327225"/>
                <a:chOff x="5129373" y="3032133"/>
                <a:chExt cx="5796517" cy="5327225"/>
              </a:xfrm>
            </p:grpSpPr>
            <p:sp>
              <p:nvSpPr>
                <p:cNvPr id="49" name="Text2">
                  <a:extLst>
                    <a:ext uri="{FF2B5EF4-FFF2-40B4-BE49-F238E27FC236}">
                      <a16:creationId xmlns:a16="http://schemas.microsoft.com/office/drawing/2014/main" id="{C1E71FD5-E357-4362-8EE4-06BB7DFCC3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129373" y="4865249"/>
                  <a:ext cx="2276824" cy="349410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现有金融学科的培养体系与培养方案相较于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10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年前并未有太大变化，主要特征为经济学理论与行业实践相结合。将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AI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相关知识通过</a:t>
                  </a: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通识类或者实践类课程纳入培养体系中，有助于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AI+</a:t>
                  </a: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金融的复合型人才培养，提升学生的实务能力，促进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AI</a:t>
                  </a: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技术与金融行业的共同发展。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" name="Bullet2">
                  <a:extLst>
                    <a:ext uri="{FF2B5EF4-FFF2-40B4-BE49-F238E27FC236}">
                      <a16:creationId xmlns:a16="http://schemas.microsoft.com/office/drawing/2014/main" id="{12859177-473B-4315-AEDA-27EB2420D2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49066" y="3855599"/>
                  <a:ext cx="2276824" cy="525736"/>
                </a:xfrm>
                <a:prstGeom prst="rect">
                  <a:avLst/>
                </a:prstGeom>
                <a:noFill/>
              </p:spPr>
              <p:txBody>
                <a:bodyPr wrap="square" anchor="b" anchorCtr="1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可解释性</a:t>
                  </a:r>
                  <a:r>
                    <a:rPr kumimoji="0" lang="en-US" altLang="zh-CN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AI</a:t>
                  </a:r>
                  <a:endPara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0" name="Number2">
                  <a:extLst>
                    <a:ext uri="{FF2B5EF4-FFF2-40B4-BE49-F238E27FC236}">
                      <a16:creationId xmlns:a16="http://schemas.microsoft.com/office/drawing/2014/main" id="{ED35099A-7620-4E11-B4A7-F096780315E7}"/>
                    </a:ext>
                  </a:extLst>
                </p:cNvPr>
                <p:cNvSpPr txBox="1"/>
                <p:nvPr/>
              </p:nvSpPr>
              <p:spPr>
                <a:xfrm>
                  <a:off x="5724800" y="3032133"/>
                  <a:ext cx="972556" cy="5061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学</a:t>
                  </a:r>
                  <a:endPara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75000"/>
                      </a:scheme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6" name="îṧľîḑè">
                <a:extLst>
                  <a:ext uri="{FF2B5EF4-FFF2-40B4-BE49-F238E27FC236}">
                    <a16:creationId xmlns:a16="http://schemas.microsoft.com/office/drawing/2014/main" id="{ABB6019C-41AB-4F13-B327-D89D44424547}"/>
                  </a:ext>
                </a:extLst>
              </p:cNvPr>
              <p:cNvSpPr/>
              <p:nvPr/>
            </p:nvSpPr>
            <p:spPr>
              <a:xfrm>
                <a:off x="6113058" y="3606115"/>
                <a:ext cx="196041" cy="1960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36DA48E9-D3B0-B80F-276F-8E390FC16B0C}"/>
                  </a:ext>
                </a:extLst>
              </p:cNvPr>
              <p:cNvGrpSpPr/>
              <p:nvPr/>
            </p:nvGrpSpPr>
            <p:grpSpPr>
              <a:xfrm>
                <a:off x="8649066" y="3032133"/>
                <a:ext cx="2276824" cy="5018619"/>
                <a:chOff x="8649066" y="3032133"/>
                <a:chExt cx="2276824" cy="5018619"/>
              </a:xfrm>
            </p:grpSpPr>
            <p:sp>
              <p:nvSpPr>
                <p:cNvPr id="44" name="Text3">
                  <a:extLst>
                    <a:ext uri="{FF2B5EF4-FFF2-40B4-BE49-F238E27FC236}">
                      <a16:creationId xmlns:a16="http://schemas.microsoft.com/office/drawing/2014/main" id="{46A2F87C-815E-473F-93D1-DBCBD9B2EA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49066" y="4841270"/>
                  <a:ext cx="2276824" cy="320948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因果推断是经济学研究的主要方法，通过建立经济学模型，并通过对数据进行统计学角度的分析，最终得到具备一定统计学意义的回归参数，从而用于对经济现象进行解释和预测。而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AI</a:t>
                  </a: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技术目前长于数据处理和机器学习，对于预测参数没有显著的优势，因此，可解释性的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AI</a:t>
                  </a: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或许能够提高金融学乃至经济学的研究效率。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0" name="Number3">
                  <a:extLst>
                    <a:ext uri="{FF2B5EF4-FFF2-40B4-BE49-F238E27FC236}">
                      <a16:creationId xmlns:a16="http://schemas.microsoft.com/office/drawing/2014/main" id="{912CE4F4-50B2-4EC1-855D-CC39E00BAAEB}"/>
                    </a:ext>
                  </a:extLst>
                </p:cNvPr>
                <p:cNvSpPr txBox="1"/>
                <p:nvPr/>
              </p:nvSpPr>
              <p:spPr>
                <a:xfrm>
                  <a:off x="9301200" y="3032133"/>
                  <a:ext cx="972556" cy="5061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68394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研</a:t>
                  </a:r>
                  <a:endPara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68394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7" name="íṣļiḋè">
                <a:extLst>
                  <a:ext uri="{FF2B5EF4-FFF2-40B4-BE49-F238E27FC236}">
                    <a16:creationId xmlns:a16="http://schemas.microsoft.com/office/drawing/2014/main" id="{F9488310-C896-4071-A422-4B1DBE7DE211}"/>
                  </a:ext>
                </a:extLst>
              </p:cNvPr>
              <p:cNvSpPr/>
              <p:nvPr/>
            </p:nvSpPr>
            <p:spPr>
              <a:xfrm>
                <a:off x="9689458" y="3606115"/>
                <a:ext cx="196041" cy="196040"/>
              </a:xfrm>
              <a:prstGeom prst="ellipse">
                <a:avLst/>
              </a:prstGeom>
              <a:solidFill>
                <a:schemeClr val="accent6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6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1" name="Bullet2">
              <a:extLst>
                <a:ext uri="{FF2B5EF4-FFF2-40B4-BE49-F238E27FC236}">
                  <a16:creationId xmlns:a16="http://schemas.microsoft.com/office/drawing/2014/main" id="{F6D8BEF6-F3CF-45E3-8BCF-FBD3ECDD7E22}"/>
                </a:ext>
              </a:extLst>
            </p:cNvPr>
            <p:cNvSpPr txBox="1">
              <a:spLocks/>
            </p:cNvSpPr>
            <p:nvPr/>
          </p:nvSpPr>
          <p:spPr>
            <a:xfrm>
              <a:off x="5072666" y="3244653"/>
              <a:ext cx="2276824" cy="479529"/>
            </a:xfrm>
            <a:prstGeom prst="rect">
              <a:avLst/>
            </a:prstGeom>
            <a:noFill/>
          </p:spPr>
          <p:txBody>
            <a:bodyPr wrap="square" anchor="b" anchorCtr="1">
              <a:normAutofit fontScale="850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rPr>
                <a:t>引入及丰富</a:t>
              </a:r>
              <a:r>
                <a:rPr lang="en-US" altLang="zh-CN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rPr>
                <a:t>AI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课程体系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07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iagram13.pptx">
            <a:extLst>
              <a:ext uri="{FF2B5EF4-FFF2-40B4-BE49-F238E27FC236}">
                <a16:creationId xmlns:a16="http://schemas.microsoft.com/office/drawing/2014/main" id="{1DD9DD99-8537-04C1-7497-1571F5C67BEE}"/>
              </a:ext>
            </a:extLst>
          </p:cNvPr>
          <p:cNvGrpSpPr/>
          <p:nvPr/>
        </p:nvGrpSpPr>
        <p:grpSpPr>
          <a:xfrm>
            <a:off x="660400" y="1722113"/>
            <a:ext cx="10860087" cy="4354837"/>
            <a:chOff x="660400" y="1722113"/>
            <a:chExt cx="10860087" cy="4354837"/>
          </a:xfrm>
        </p:grpSpPr>
        <p:cxnSp>
          <p:nvCxnSpPr>
            <p:cNvPr id="3" name="ïš1íḓé">
              <a:extLst>
                <a:ext uri="{FF2B5EF4-FFF2-40B4-BE49-F238E27FC236}">
                  <a16:creationId xmlns:a16="http://schemas.microsoft.com/office/drawing/2014/main" id="{9CBCC014-C091-6568-9450-0D07886D6F6E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3984563"/>
              <a:ext cx="10858500" cy="0"/>
            </a:xfrm>
            <a:prstGeom prst="line">
              <a:avLst/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íṩľiḓe">
              <a:extLst>
                <a:ext uri="{FF2B5EF4-FFF2-40B4-BE49-F238E27FC236}">
                  <a16:creationId xmlns:a16="http://schemas.microsoft.com/office/drawing/2014/main" id="{6C66C29C-DBFC-FAC0-0FE9-DF53DD9B8FA9}"/>
                </a:ext>
              </a:extLst>
            </p:cNvPr>
            <p:cNvSpPr/>
            <p:nvPr/>
          </p:nvSpPr>
          <p:spPr>
            <a:xfrm>
              <a:off x="2699041" y="2992579"/>
              <a:ext cx="177043" cy="23793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îşļïḋê">
              <a:extLst>
                <a:ext uri="{FF2B5EF4-FFF2-40B4-BE49-F238E27FC236}">
                  <a16:creationId xmlns:a16="http://schemas.microsoft.com/office/drawing/2014/main" id="{7261633A-A33C-AD1C-7E80-9AA9C067FCE1}"/>
                </a:ext>
              </a:extLst>
            </p:cNvPr>
            <p:cNvSpPr/>
            <p:nvPr/>
          </p:nvSpPr>
          <p:spPr>
            <a:xfrm>
              <a:off x="2876325" y="2992579"/>
              <a:ext cx="177043" cy="23793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išľïḍè">
              <a:extLst>
                <a:ext uri="{FF2B5EF4-FFF2-40B4-BE49-F238E27FC236}">
                  <a16:creationId xmlns:a16="http://schemas.microsoft.com/office/drawing/2014/main" id="{A4203FA6-1B20-185C-F291-E1EE0E2A88DD}"/>
                </a:ext>
              </a:extLst>
            </p:cNvPr>
            <p:cNvSpPr/>
            <p:nvPr/>
          </p:nvSpPr>
          <p:spPr>
            <a:xfrm>
              <a:off x="4846034" y="2992579"/>
              <a:ext cx="177043" cy="23793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iśļíḓe">
              <a:extLst>
                <a:ext uri="{FF2B5EF4-FFF2-40B4-BE49-F238E27FC236}">
                  <a16:creationId xmlns:a16="http://schemas.microsoft.com/office/drawing/2014/main" id="{F763D253-200B-2EE6-0296-FA4361DF37AD}"/>
                </a:ext>
              </a:extLst>
            </p:cNvPr>
            <p:cNvSpPr/>
            <p:nvPr/>
          </p:nvSpPr>
          <p:spPr>
            <a:xfrm>
              <a:off x="5023318" y="2992579"/>
              <a:ext cx="177043" cy="23793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ïŝlídé">
              <a:extLst>
                <a:ext uri="{FF2B5EF4-FFF2-40B4-BE49-F238E27FC236}">
                  <a16:creationId xmlns:a16="http://schemas.microsoft.com/office/drawing/2014/main" id="{0DADF2BF-3DEC-E2AD-FE0E-3A0C0B4C5756}"/>
                </a:ext>
              </a:extLst>
            </p:cNvPr>
            <p:cNvSpPr/>
            <p:nvPr/>
          </p:nvSpPr>
          <p:spPr>
            <a:xfrm>
              <a:off x="6991907" y="3003745"/>
              <a:ext cx="177043" cy="23793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i$lîḋé">
              <a:extLst>
                <a:ext uri="{FF2B5EF4-FFF2-40B4-BE49-F238E27FC236}">
                  <a16:creationId xmlns:a16="http://schemas.microsoft.com/office/drawing/2014/main" id="{268786A7-AD54-3A5C-FE68-8F4773FE4970}"/>
                </a:ext>
              </a:extLst>
            </p:cNvPr>
            <p:cNvSpPr/>
            <p:nvPr/>
          </p:nvSpPr>
          <p:spPr>
            <a:xfrm>
              <a:off x="7169191" y="3003745"/>
              <a:ext cx="177043" cy="23793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7" name="îṥḻîde">
              <a:extLst>
                <a:ext uri="{FF2B5EF4-FFF2-40B4-BE49-F238E27FC236}">
                  <a16:creationId xmlns:a16="http://schemas.microsoft.com/office/drawing/2014/main" id="{B25C853E-2CF1-3DC8-FF95-2C0A5B3AD84A}"/>
                </a:ext>
              </a:extLst>
            </p:cNvPr>
            <p:cNvSpPr/>
            <p:nvPr/>
          </p:nvSpPr>
          <p:spPr>
            <a:xfrm>
              <a:off x="9138631" y="2992578"/>
              <a:ext cx="177043" cy="23793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9" name="iṩ1ïḓê">
              <a:extLst>
                <a:ext uri="{FF2B5EF4-FFF2-40B4-BE49-F238E27FC236}">
                  <a16:creationId xmlns:a16="http://schemas.microsoft.com/office/drawing/2014/main" id="{C987BF1D-E4AC-0C8D-38FA-357E1740BBEB}"/>
                </a:ext>
              </a:extLst>
            </p:cNvPr>
            <p:cNvSpPr/>
            <p:nvPr/>
          </p:nvSpPr>
          <p:spPr>
            <a:xfrm>
              <a:off x="9315915" y="2992578"/>
              <a:ext cx="177043" cy="23793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Title">
              <a:extLst>
                <a:ext uri="{FF2B5EF4-FFF2-40B4-BE49-F238E27FC236}">
                  <a16:creationId xmlns:a16="http://schemas.microsoft.com/office/drawing/2014/main" id="{7392C87C-E355-76DC-6D65-D4F4D2BF46A8}"/>
                </a:ext>
              </a:extLst>
            </p:cNvPr>
            <p:cNvSpPr txBox="1"/>
            <p:nvPr/>
          </p:nvSpPr>
          <p:spPr>
            <a:xfrm>
              <a:off x="671513" y="1722113"/>
              <a:ext cx="10848974" cy="830079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AI如何助力金融包容性增长？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A187E609-68C5-B0CE-ADAD-74363CED87DE}"/>
                </a:ext>
              </a:extLst>
            </p:cNvPr>
            <p:cNvGrpSpPr/>
            <p:nvPr/>
          </p:nvGrpSpPr>
          <p:grpSpPr>
            <a:xfrm>
              <a:off x="762409" y="2640359"/>
              <a:ext cx="2084976" cy="3436591"/>
              <a:chOff x="762409" y="2640359"/>
              <a:chExt cx="2084976" cy="3436591"/>
            </a:xfrm>
          </p:grpSpPr>
          <p:sp>
            <p:nvSpPr>
              <p:cNvPr id="6" name="shape1">
                <a:extLst>
                  <a:ext uri="{FF2B5EF4-FFF2-40B4-BE49-F238E27FC236}">
                    <a16:creationId xmlns:a16="http://schemas.microsoft.com/office/drawing/2014/main" id="{1FC8AB3D-4E4F-2CBE-43B5-68567BF6EA07}"/>
                  </a:ext>
                </a:extLst>
              </p:cNvPr>
              <p:cNvSpPr/>
              <p:nvPr/>
            </p:nvSpPr>
            <p:spPr>
              <a:xfrm>
                <a:off x="1677857" y="3857519"/>
                <a:ext cx="254081" cy="25408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IconBackground1">
                <a:extLst>
                  <a:ext uri="{FF2B5EF4-FFF2-40B4-BE49-F238E27FC236}">
                    <a16:creationId xmlns:a16="http://schemas.microsoft.com/office/drawing/2014/main" id="{71FE2EEA-404C-74E9-290D-88E4155BB589}"/>
                  </a:ext>
                </a:extLst>
              </p:cNvPr>
              <p:cNvSpPr/>
              <p:nvPr/>
            </p:nvSpPr>
            <p:spPr>
              <a:xfrm>
                <a:off x="948863" y="2640359"/>
                <a:ext cx="1712068" cy="914391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3" name="Bullet1">
                <a:extLst>
                  <a:ext uri="{FF2B5EF4-FFF2-40B4-BE49-F238E27FC236}">
                    <a16:creationId xmlns:a16="http://schemas.microsoft.com/office/drawing/2014/main" id="{D3579210-AE26-02A2-917C-CC818373F296}"/>
                  </a:ext>
                </a:extLst>
              </p:cNvPr>
              <p:cNvSpPr txBox="1"/>
              <p:nvPr/>
            </p:nvSpPr>
            <p:spPr>
              <a:xfrm>
                <a:off x="762409" y="4165605"/>
                <a:ext cx="2084976" cy="537202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 fontScale="92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金融科技与普惠金融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5" name="Text1">
                <a:extLst>
                  <a:ext uri="{FF2B5EF4-FFF2-40B4-BE49-F238E27FC236}">
                    <a16:creationId xmlns:a16="http://schemas.microsoft.com/office/drawing/2014/main" id="{EEFB2F44-FF3B-AD1D-AD4A-042649E2DF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409" y="4698271"/>
                <a:ext cx="2084976" cy="137867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AI在金融服务产品创新中如何助力金融科技与普惠金融的发展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6" name="Icon1">
                <a:extLst>
                  <a:ext uri="{FF2B5EF4-FFF2-40B4-BE49-F238E27FC236}">
                    <a16:creationId xmlns:a16="http://schemas.microsoft.com/office/drawing/2014/main" id="{900E793C-DC09-17A4-F698-C183A8DE79A7}"/>
                  </a:ext>
                </a:extLst>
              </p:cNvPr>
              <p:cNvSpPr/>
              <p:nvPr/>
            </p:nvSpPr>
            <p:spPr>
              <a:xfrm>
                <a:off x="1610470" y="2923636"/>
                <a:ext cx="388855" cy="372212"/>
              </a:xfrm>
              <a:custGeom>
                <a:avLst/>
                <a:gdLst>
                  <a:gd name="connsiteX0" fmla="*/ 37204 w 608415"/>
                  <a:gd name="connsiteY0" fmla="*/ 154115 h 582377"/>
                  <a:gd name="connsiteX1" fmla="*/ 185044 w 608415"/>
                  <a:gd name="connsiteY1" fmla="*/ 154115 h 582377"/>
                  <a:gd name="connsiteX2" fmla="*/ 225753 w 608415"/>
                  <a:gd name="connsiteY2" fmla="*/ 173761 h 582377"/>
                  <a:gd name="connsiteX3" fmla="*/ 265489 w 608415"/>
                  <a:gd name="connsiteY3" fmla="*/ 223847 h 582377"/>
                  <a:gd name="connsiteX4" fmla="*/ 273865 w 608415"/>
                  <a:gd name="connsiteY4" fmla="*/ 234399 h 582377"/>
                  <a:gd name="connsiteX5" fmla="*/ 333225 w 608415"/>
                  <a:gd name="connsiteY5" fmla="*/ 234448 h 582377"/>
                  <a:gd name="connsiteX6" fmla="*/ 349440 w 608415"/>
                  <a:gd name="connsiteY6" fmla="*/ 250689 h 582377"/>
                  <a:gd name="connsiteX7" fmla="*/ 349440 w 608415"/>
                  <a:gd name="connsiteY7" fmla="*/ 263576 h 582377"/>
                  <a:gd name="connsiteX8" fmla="*/ 333225 w 608415"/>
                  <a:gd name="connsiteY8" fmla="*/ 279768 h 582377"/>
                  <a:gd name="connsiteX9" fmla="*/ 262957 w 608415"/>
                  <a:gd name="connsiteY9" fmla="*/ 279768 h 582377"/>
                  <a:gd name="connsiteX10" fmla="*/ 245183 w 608415"/>
                  <a:gd name="connsiteY10" fmla="*/ 271161 h 582377"/>
                  <a:gd name="connsiteX11" fmla="*/ 215576 w 608415"/>
                  <a:gd name="connsiteY11" fmla="*/ 233183 h 582377"/>
                  <a:gd name="connsiteX12" fmla="*/ 209197 w 608415"/>
                  <a:gd name="connsiteY12" fmla="*/ 230071 h 582377"/>
                  <a:gd name="connsiteX13" fmla="*/ 207200 w 608415"/>
                  <a:gd name="connsiteY13" fmla="*/ 230071 h 582377"/>
                  <a:gd name="connsiteX14" fmla="*/ 199117 w 608415"/>
                  <a:gd name="connsiteY14" fmla="*/ 238095 h 582377"/>
                  <a:gd name="connsiteX15" fmla="*/ 198873 w 608415"/>
                  <a:gd name="connsiteY15" fmla="*/ 566184 h 582377"/>
                  <a:gd name="connsiteX16" fmla="*/ 182658 w 608415"/>
                  <a:gd name="connsiteY16" fmla="*/ 582377 h 582377"/>
                  <a:gd name="connsiteX17" fmla="*/ 155388 w 608415"/>
                  <a:gd name="connsiteY17" fmla="*/ 582377 h 582377"/>
                  <a:gd name="connsiteX18" fmla="*/ 139124 w 608415"/>
                  <a:gd name="connsiteY18" fmla="*/ 566184 h 582377"/>
                  <a:gd name="connsiteX19" fmla="*/ 139124 w 608415"/>
                  <a:gd name="connsiteY19" fmla="*/ 430270 h 582377"/>
                  <a:gd name="connsiteX20" fmla="*/ 130456 w 608415"/>
                  <a:gd name="connsiteY20" fmla="*/ 421566 h 582377"/>
                  <a:gd name="connsiteX21" fmla="*/ 121739 w 608415"/>
                  <a:gd name="connsiteY21" fmla="*/ 430270 h 582377"/>
                  <a:gd name="connsiteX22" fmla="*/ 121739 w 608415"/>
                  <a:gd name="connsiteY22" fmla="*/ 565503 h 582377"/>
                  <a:gd name="connsiteX23" fmla="*/ 104842 w 608415"/>
                  <a:gd name="connsiteY23" fmla="*/ 582377 h 582377"/>
                  <a:gd name="connsiteX24" fmla="*/ 78157 w 608415"/>
                  <a:gd name="connsiteY24" fmla="*/ 582377 h 582377"/>
                  <a:gd name="connsiteX25" fmla="*/ 61941 w 608415"/>
                  <a:gd name="connsiteY25" fmla="*/ 566184 h 582377"/>
                  <a:gd name="connsiteX26" fmla="*/ 61795 w 608415"/>
                  <a:gd name="connsiteY26" fmla="*/ 238095 h 582377"/>
                  <a:gd name="connsiteX27" fmla="*/ 53760 w 608415"/>
                  <a:gd name="connsiteY27" fmla="*/ 230071 h 582377"/>
                  <a:gd name="connsiteX28" fmla="*/ 45725 w 608415"/>
                  <a:gd name="connsiteY28" fmla="*/ 238095 h 582377"/>
                  <a:gd name="connsiteX29" fmla="*/ 45725 w 608415"/>
                  <a:gd name="connsiteY29" fmla="*/ 364283 h 582377"/>
                  <a:gd name="connsiteX30" fmla="*/ 29461 w 608415"/>
                  <a:gd name="connsiteY30" fmla="*/ 380476 h 582377"/>
                  <a:gd name="connsiteX31" fmla="*/ 16216 w 608415"/>
                  <a:gd name="connsiteY31" fmla="*/ 380476 h 582377"/>
                  <a:gd name="connsiteX32" fmla="*/ 0 w 608415"/>
                  <a:gd name="connsiteY32" fmla="*/ 364283 h 582377"/>
                  <a:gd name="connsiteX33" fmla="*/ 0 w 608415"/>
                  <a:gd name="connsiteY33" fmla="*/ 191267 h 582377"/>
                  <a:gd name="connsiteX34" fmla="*/ 37204 w 608415"/>
                  <a:gd name="connsiteY34" fmla="*/ 154115 h 582377"/>
                  <a:gd name="connsiteX35" fmla="*/ 281805 w 608415"/>
                  <a:gd name="connsiteY35" fmla="*/ 51936 h 582377"/>
                  <a:gd name="connsiteX36" fmla="*/ 592197 w 608415"/>
                  <a:gd name="connsiteY36" fmla="*/ 51936 h 582377"/>
                  <a:gd name="connsiteX37" fmla="*/ 608415 w 608415"/>
                  <a:gd name="connsiteY37" fmla="*/ 68179 h 582377"/>
                  <a:gd name="connsiteX38" fmla="*/ 608415 w 608415"/>
                  <a:gd name="connsiteY38" fmla="*/ 273407 h 582377"/>
                  <a:gd name="connsiteX39" fmla="*/ 592197 w 608415"/>
                  <a:gd name="connsiteY39" fmla="*/ 289601 h 582377"/>
                  <a:gd name="connsiteX40" fmla="*/ 347848 w 608415"/>
                  <a:gd name="connsiteY40" fmla="*/ 289601 h 582377"/>
                  <a:gd name="connsiteX41" fmla="*/ 368937 w 608415"/>
                  <a:gd name="connsiteY41" fmla="*/ 257066 h 582377"/>
                  <a:gd name="connsiteX42" fmla="*/ 362167 w 608415"/>
                  <a:gd name="connsiteY42" fmla="*/ 236252 h 582377"/>
                  <a:gd name="connsiteX43" fmla="*/ 424460 w 608415"/>
                  <a:gd name="connsiteY43" fmla="*/ 159997 h 582377"/>
                  <a:gd name="connsiteX44" fmla="*/ 423047 w 608415"/>
                  <a:gd name="connsiteY44" fmla="*/ 144142 h 582377"/>
                  <a:gd name="connsiteX45" fmla="*/ 406683 w 608415"/>
                  <a:gd name="connsiteY45" fmla="*/ 145844 h 582377"/>
                  <a:gd name="connsiteX46" fmla="*/ 343660 w 608415"/>
                  <a:gd name="connsiteY46" fmla="*/ 222927 h 582377"/>
                  <a:gd name="connsiteX47" fmla="*/ 333140 w 608415"/>
                  <a:gd name="connsiteY47" fmla="*/ 221370 h 582377"/>
                  <a:gd name="connsiteX48" fmla="*/ 333140 w 608415"/>
                  <a:gd name="connsiteY48" fmla="*/ 221468 h 582377"/>
                  <a:gd name="connsiteX49" fmla="*/ 280247 w 608415"/>
                  <a:gd name="connsiteY49" fmla="*/ 221468 h 582377"/>
                  <a:gd name="connsiteX50" fmla="*/ 265538 w 608415"/>
                  <a:gd name="connsiteY50" fmla="*/ 202890 h 582377"/>
                  <a:gd name="connsiteX51" fmla="*/ 265538 w 608415"/>
                  <a:gd name="connsiteY51" fmla="*/ 68179 h 582377"/>
                  <a:gd name="connsiteX52" fmla="*/ 281805 w 608415"/>
                  <a:gd name="connsiteY52" fmla="*/ 51936 h 582377"/>
                  <a:gd name="connsiteX53" fmla="*/ 130688 w 608415"/>
                  <a:gd name="connsiteY53" fmla="*/ 0 h 582377"/>
                  <a:gd name="connsiteX54" fmla="*/ 197161 w 608415"/>
                  <a:gd name="connsiteY54" fmla="*/ 66402 h 582377"/>
                  <a:gd name="connsiteX55" fmla="*/ 130688 w 608415"/>
                  <a:gd name="connsiteY55" fmla="*/ 132804 h 582377"/>
                  <a:gd name="connsiteX56" fmla="*/ 64215 w 608415"/>
                  <a:gd name="connsiteY56" fmla="*/ 66402 h 582377"/>
                  <a:gd name="connsiteX57" fmla="*/ 130688 w 608415"/>
                  <a:gd name="connsiteY57" fmla="*/ 0 h 582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08415" h="582377">
                    <a:moveTo>
                      <a:pt x="37204" y="154115"/>
                    </a:moveTo>
                    <a:lnTo>
                      <a:pt x="185044" y="154115"/>
                    </a:lnTo>
                    <a:cubicBezTo>
                      <a:pt x="200870" y="154115"/>
                      <a:pt x="215868" y="161409"/>
                      <a:pt x="225753" y="173761"/>
                    </a:cubicBezTo>
                    <a:lnTo>
                      <a:pt x="265489" y="223847"/>
                    </a:lnTo>
                    <a:lnTo>
                      <a:pt x="273865" y="234399"/>
                    </a:lnTo>
                    <a:cubicBezTo>
                      <a:pt x="273865" y="234399"/>
                      <a:pt x="311506" y="234399"/>
                      <a:pt x="333225" y="234448"/>
                    </a:cubicBezTo>
                    <a:cubicBezTo>
                      <a:pt x="342185" y="234448"/>
                      <a:pt x="349440" y="241742"/>
                      <a:pt x="349440" y="250689"/>
                    </a:cubicBezTo>
                    <a:lnTo>
                      <a:pt x="349440" y="263576"/>
                    </a:lnTo>
                    <a:cubicBezTo>
                      <a:pt x="349440" y="272523"/>
                      <a:pt x="342185" y="279768"/>
                      <a:pt x="333225" y="279768"/>
                    </a:cubicBezTo>
                    <a:lnTo>
                      <a:pt x="262957" y="279768"/>
                    </a:lnTo>
                    <a:cubicBezTo>
                      <a:pt x="255993" y="279768"/>
                      <a:pt x="249468" y="276608"/>
                      <a:pt x="245183" y="271161"/>
                    </a:cubicBezTo>
                    <a:lnTo>
                      <a:pt x="215576" y="233183"/>
                    </a:lnTo>
                    <a:cubicBezTo>
                      <a:pt x="214066" y="231238"/>
                      <a:pt x="211680" y="230071"/>
                      <a:pt x="209197" y="230071"/>
                    </a:cubicBezTo>
                    <a:lnTo>
                      <a:pt x="207200" y="230071"/>
                    </a:lnTo>
                    <a:cubicBezTo>
                      <a:pt x="202769" y="230071"/>
                      <a:pt x="199117" y="233621"/>
                      <a:pt x="199117" y="238095"/>
                    </a:cubicBezTo>
                    <a:lnTo>
                      <a:pt x="198873" y="566184"/>
                    </a:lnTo>
                    <a:cubicBezTo>
                      <a:pt x="198873" y="575132"/>
                      <a:pt x="191618" y="582377"/>
                      <a:pt x="182658" y="582377"/>
                    </a:cubicBezTo>
                    <a:lnTo>
                      <a:pt x="155388" y="582377"/>
                    </a:lnTo>
                    <a:cubicBezTo>
                      <a:pt x="146428" y="582377"/>
                      <a:pt x="139124" y="575132"/>
                      <a:pt x="139124" y="566184"/>
                    </a:cubicBezTo>
                    <a:lnTo>
                      <a:pt x="139124" y="430270"/>
                    </a:lnTo>
                    <a:cubicBezTo>
                      <a:pt x="139124" y="425456"/>
                      <a:pt x="135228" y="421566"/>
                      <a:pt x="130456" y="421566"/>
                    </a:cubicBezTo>
                    <a:cubicBezTo>
                      <a:pt x="125635" y="421566"/>
                      <a:pt x="121739" y="425456"/>
                      <a:pt x="121739" y="430270"/>
                    </a:cubicBezTo>
                    <a:lnTo>
                      <a:pt x="121739" y="565503"/>
                    </a:lnTo>
                    <a:cubicBezTo>
                      <a:pt x="121739" y="574791"/>
                      <a:pt x="114143" y="582377"/>
                      <a:pt x="104842" y="582377"/>
                    </a:cubicBezTo>
                    <a:lnTo>
                      <a:pt x="78157" y="582377"/>
                    </a:lnTo>
                    <a:cubicBezTo>
                      <a:pt x="69197" y="582377"/>
                      <a:pt x="61941" y="575132"/>
                      <a:pt x="61941" y="566184"/>
                    </a:cubicBezTo>
                    <a:lnTo>
                      <a:pt x="61795" y="238095"/>
                    </a:lnTo>
                    <a:cubicBezTo>
                      <a:pt x="61795" y="233670"/>
                      <a:pt x="58240" y="230071"/>
                      <a:pt x="53760" y="230071"/>
                    </a:cubicBezTo>
                    <a:cubicBezTo>
                      <a:pt x="49329" y="230071"/>
                      <a:pt x="45725" y="233621"/>
                      <a:pt x="45725" y="238095"/>
                    </a:cubicBezTo>
                    <a:lnTo>
                      <a:pt x="45725" y="364283"/>
                    </a:lnTo>
                    <a:cubicBezTo>
                      <a:pt x="45725" y="373230"/>
                      <a:pt x="38421" y="380476"/>
                      <a:pt x="29461" y="380476"/>
                    </a:cubicBezTo>
                    <a:lnTo>
                      <a:pt x="16216" y="380476"/>
                    </a:lnTo>
                    <a:cubicBezTo>
                      <a:pt x="7256" y="380476"/>
                      <a:pt x="0" y="373230"/>
                      <a:pt x="0" y="364283"/>
                    </a:cubicBezTo>
                    <a:lnTo>
                      <a:pt x="0" y="191267"/>
                    </a:lnTo>
                    <a:cubicBezTo>
                      <a:pt x="0" y="170746"/>
                      <a:pt x="16703" y="154115"/>
                      <a:pt x="37204" y="154115"/>
                    </a:cubicBezTo>
                    <a:close/>
                    <a:moveTo>
                      <a:pt x="281805" y="51936"/>
                    </a:moveTo>
                    <a:lnTo>
                      <a:pt x="592197" y="51936"/>
                    </a:lnTo>
                    <a:cubicBezTo>
                      <a:pt x="601158" y="51936"/>
                      <a:pt x="608415" y="59231"/>
                      <a:pt x="608415" y="68179"/>
                    </a:cubicBezTo>
                    <a:lnTo>
                      <a:pt x="608415" y="273407"/>
                    </a:lnTo>
                    <a:cubicBezTo>
                      <a:pt x="608415" y="282355"/>
                      <a:pt x="601158" y="289601"/>
                      <a:pt x="592197" y="289601"/>
                    </a:cubicBezTo>
                    <a:lnTo>
                      <a:pt x="347848" y="289601"/>
                    </a:lnTo>
                    <a:cubicBezTo>
                      <a:pt x="360219" y="284008"/>
                      <a:pt x="368937" y="271510"/>
                      <a:pt x="368937" y="257066"/>
                    </a:cubicBezTo>
                    <a:cubicBezTo>
                      <a:pt x="368937" y="249285"/>
                      <a:pt x="366404" y="242088"/>
                      <a:pt x="362167" y="236252"/>
                    </a:cubicBezTo>
                    <a:lnTo>
                      <a:pt x="424460" y="159997"/>
                    </a:lnTo>
                    <a:cubicBezTo>
                      <a:pt x="428405" y="155182"/>
                      <a:pt x="427772" y="148130"/>
                      <a:pt x="423047" y="144142"/>
                    </a:cubicBezTo>
                    <a:cubicBezTo>
                      <a:pt x="418177" y="140009"/>
                      <a:pt x="410677" y="140933"/>
                      <a:pt x="406683" y="145844"/>
                    </a:cubicBezTo>
                    <a:lnTo>
                      <a:pt x="343660" y="222927"/>
                    </a:lnTo>
                    <a:cubicBezTo>
                      <a:pt x="340299" y="221954"/>
                      <a:pt x="336792" y="221370"/>
                      <a:pt x="333140" y="221370"/>
                    </a:cubicBezTo>
                    <a:lnTo>
                      <a:pt x="333140" y="221468"/>
                    </a:lnTo>
                    <a:lnTo>
                      <a:pt x="280247" y="221468"/>
                    </a:lnTo>
                    <a:lnTo>
                      <a:pt x="265538" y="202890"/>
                    </a:lnTo>
                    <a:lnTo>
                      <a:pt x="265538" y="68179"/>
                    </a:lnTo>
                    <a:cubicBezTo>
                      <a:pt x="265538" y="59231"/>
                      <a:pt x="272844" y="51936"/>
                      <a:pt x="281805" y="51936"/>
                    </a:cubicBezTo>
                    <a:close/>
                    <a:moveTo>
                      <a:pt x="130688" y="0"/>
                    </a:moveTo>
                    <a:cubicBezTo>
                      <a:pt x="167400" y="0"/>
                      <a:pt x="197161" y="29729"/>
                      <a:pt x="197161" y="66402"/>
                    </a:cubicBezTo>
                    <a:cubicBezTo>
                      <a:pt x="197161" y="103075"/>
                      <a:pt x="167400" y="132804"/>
                      <a:pt x="130688" y="132804"/>
                    </a:cubicBezTo>
                    <a:cubicBezTo>
                      <a:pt x="93976" y="132804"/>
                      <a:pt x="64215" y="103075"/>
                      <a:pt x="64215" y="66402"/>
                    </a:cubicBezTo>
                    <a:cubicBezTo>
                      <a:pt x="64215" y="29729"/>
                      <a:pt x="93976" y="0"/>
                      <a:pt x="1306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310E9943-BB64-FFF6-A369-4C8FCD8185C6}"/>
                </a:ext>
              </a:extLst>
            </p:cNvPr>
            <p:cNvGrpSpPr/>
            <p:nvPr/>
          </p:nvGrpSpPr>
          <p:grpSpPr>
            <a:xfrm>
              <a:off x="2904785" y="2640030"/>
              <a:ext cx="2084976" cy="3436920"/>
              <a:chOff x="2904785" y="2640030"/>
              <a:chExt cx="2084976" cy="3436920"/>
            </a:xfrm>
          </p:grpSpPr>
          <p:sp>
            <p:nvSpPr>
              <p:cNvPr id="17" name="shape2">
                <a:extLst>
                  <a:ext uri="{FF2B5EF4-FFF2-40B4-BE49-F238E27FC236}">
                    <a16:creationId xmlns:a16="http://schemas.microsoft.com/office/drawing/2014/main" id="{519ECFB0-34D2-DA93-8DDB-AABC629D9928}"/>
                  </a:ext>
                </a:extLst>
              </p:cNvPr>
              <p:cNvSpPr/>
              <p:nvPr/>
            </p:nvSpPr>
            <p:spPr>
              <a:xfrm>
                <a:off x="3820233" y="3862379"/>
                <a:ext cx="254081" cy="25408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9" name="Bullet2">
                <a:extLst>
                  <a:ext uri="{FF2B5EF4-FFF2-40B4-BE49-F238E27FC236}">
                    <a16:creationId xmlns:a16="http://schemas.microsoft.com/office/drawing/2014/main" id="{D7D76E8E-9935-0CFA-95BD-28528CAF6ED8}"/>
                  </a:ext>
                </a:extLst>
              </p:cNvPr>
              <p:cNvSpPr txBox="1"/>
              <p:nvPr/>
            </p:nvSpPr>
            <p:spPr>
              <a:xfrm>
                <a:off x="2904785" y="4165605"/>
                <a:ext cx="2084976" cy="537202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智能风控体系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3" name="Text2">
                <a:extLst>
                  <a:ext uri="{FF2B5EF4-FFF2-40B4-BE49-F238E27FC236}">
                    <a16:creationId xmlns:a16="http://schemas.microsoft.com/office/drawing/2014/main" id="{9EE69539-E1E8-1C96-5C67-D9BA30CDC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4785" y="4698271"/>
                <a:ext cx="2084976" cy="137867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AI在构建智能风控体系方面的应用与优势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8" name="IconBackground2">
                <a:extLst>
                  <a:ext uri="{FF2B5EF4-FFF2-40B4-BE49-F238E27FC236}">
                    <a16:creationId xmlns:a16="http://schemas.microsoft.com/office/drawing/2014/main" id="{DE00B679-45CE-3C30-1F77-2F52DC0D3E79}"/>
                  </a:ext>
                </a:extLst>
              </p:cNvPr>
              <p:cNvSpPr/>
              <p:nvPr/>
            </p:nvSpPr>
            <p:spPr>
              <a:xfrm>
                <a:off x="3091239" y="2640030"/>
                <a:ext cx="1712068" cy="914391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3" name="Icon2">
                <a:extLst>
                  <a:ext uri="{FF2B5EF4-FFF2-40B4-BE49-F238E27FC236}">
                    <a16:creationId xmlns:a16="http://schemas.microsoft.com/office/drawing/2014/main" id="{60B9F85B-C0B5-6AEF-4817-5BD126DA0A16}"/>
                  </a:ext>
                </a:extLst>
              </p:cNvPr>
              <p:cNvSpPr/>
              <p:nvPr/>
            </p:nvSpPr>
            <p:spPr>
              <a:xfrm>
                <a:off x="3752846" y="2934145"/>
                <a:ext cx="388855" cy="350537"/>
              </a:xfrm>
              <a:custGeom>
                <a:avLst/>
                <a:gdLst>
                  <a:gd name="T0" fmla="*/ 5553 w 8160"/>
                  <a:gd name="T1" fmla="*/ 6233 h 7366"/>
                  <a:gd name="T2" fmla="*/ 5553 w 8160"/>
                  <a:gd name="T3" fmla="*/ 6775 h 7366"/>
                  <a:gd name="T4" fmla="*/ 5421 w 8160"/>
                  <a:gd name="T5" fmla="*/ 6981 h 7366"/>
                  <a:gd name="T6" fmla="*/ 2777 w 8160"/>
                  <a:gd name="T7" fmla="*/ 7366 h 7366"/>
                  <a:gd name="T8" fmla="*/ 132 w 8160"/>
                  <a:gd name="T9" fmla="*/ 6981 h 7366"/>
                  <a:gd name="T10" fmla="*/ 0 w 8160"/>
                  <a:gd name="T11" fmla="*/ 6775 h 7366"/>
                  <a:gd name="T12" fmla="*/ 0 w 8160"/>
                  <a:gd name="T13" fmla="*/ 6233 h 7366"/>
                  <a:gd name="T14" fmla="*/ 1407 w 8160"/>
                  <a:gd name="T15" fmla="*/ 4658 h 7366"/>
                  <a:gd name="T16" fmla="*/ 1486 w 8160"/>
                  <a:gd name="T17" fmla="*/ 4679 h 7366"/>
                  <a:gd name="T18" fmla="*/ 2777 w 8160"/>
                  <a:gd name="T19" fmla="*/ 5100 h 7366"/>
                  <a:gd name="T20" fmla="*/ 4068 w 8160"/>
                  <a:gd name="T21" fmla="*/ 4679 h 7366"/>
                  <a:gd name="T22" fmla="*/ 4147 w 8160"/>
                  <a:gd name="T23" fmla="*/ 4658 h 7366"/>
                  <a:gd name="T24" fmla="*/ 5553 w 8160"/>
                  <a:gd name="T25" fmla="*/ 6233 h 7366"/>
                  <a:gd name="T26" fmla="*/ 1133 w 8160"/>
                  <a:gd name="T27" fmla="*/ 2890 h 7366"/>
                  <a:gd name="T28" fmla="*/ 2777 w 8160"/>
                  <a:gd name="T29" fmla="*/ 1246 h 7366"/>
                  <a:gd name="T30" fmla="*/ 4420 w 8160"/>
                  <a:gd name="T31" fmla="*/ 2890 h 7366"/>
                  <a:gd name="T32" fmla="*/ 2777 w 8160"/>
                  <a:gd name="T33" fmla="*/ 4533 h 7366"/>
                  <a:gd name="T34" fmla="*/ 1133 w 8160"/>
                  <a:gd name="T35" fmla="*/ 2890 h 7366"/>
                  <a:gd name="T36" fmla="*/ 1999 w 8160"/>
                  <a:gd name="T37" fmla="*/ 3542 h 7366"/>
                  <a:gd name="T38" fmla="*/ 2778 w 8160"/>
                  <a:gd name="T39" fmla="*/ 3975 h 7366"/>
                  <a:gd name="T40" fmla="*/ 3557 w 8160"/>
                  <a:gd name="T41" fmla="*/ 3542 h 7366"/>
                  <a:gd name="T42" fmla="*/ 1999 w 8160"/>
                  <a:gd name="T43" fmla="*/ 3542 h 7366"/>
                  <a:gd name="T44" fmla="*/ 7820 w 8160"/>
                  <a:gd name="T45" fmla="*/ 0 h 7366"/>
                  <a:gd name="T46" fmla="*/ 5100 w 8160"/>
                  <a:gd name="T47" fmla="*/ 0 h 7366"/>
                  <a:gd name="T48" fmla="*/ 4760 w 8160"/>
                  <a:gd name="T49" fmla="*/ 340 h 7366"/>
                  <a:gd name="T50" fmla="*/ 4760 w 8160"/>
                  <a:gd name="T51" fmla="*/ 1930 h 7366"/>
                  <a:gd name="T52" fmla="*/ 5097 w 8160"/>
                  <a:gd name="T53" fmla="*/ 2266 h 7366"/>
                  <a:gd name="T54" fmla="*/ 5100 w 8160"/>
                  <a:gd name="T55" fmla="*/ 2266 h 7366"/>
                  <a:gd name="T56" fmla="*/ 5100 w 8160"/>
                  <a:gd name="T57" fmla="*/ 2720 h 7366"/>
                  <a:gd name="T58" fmla="*/ 5281 w 8160"/>
                  <a:gd name="T59" fmla="*/ 2810 h 7366"/>
                  <a:gd name="T60" fmla="*/ 5976 w 8160"/>
                  <a:gd name="T61" fmla="*/ 2289 h 7366"/>
                  <a:gd name="T62" fmla="*/ 6044 w 8160"/>
                  <a:gd name="T63" fmla="*/ 2266 h 7366"/>
                  <a:gd name="T64" fmla="*/ 7820 w 8160"/>
                  <a:gd name="T65" fmla="*/ 2266 h 7366"/>
                  <a:gd name="T66" fmla="*/ 8160 w 8160"/>
                  <a:gd name="T67" fmla="*/ 1926 h 7366"/>
                  <a:gd name="T68" fmla="*/ 8160 w 8160"/>
                  <a:gd name="T69" fmla="*/ 340 h 7366"/>
                  <a:gd name="T70" fmla="*/ 7820 w 8160"/>
                  <a:gd name="T71" fmla="*/ 0 h 7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60" h="7366">
                    <a:moveTo>
                      <a:pt x="5553" y="6233"/>
                    </a:moveTo>
                    <a:lnTo>
                      <a:pt x="5553" y="6775"/>
                    </a:lnTo>
                    <a:cubicBezTo>
                      <a:pt x="5553" y="6855"/>
                      <a:pt x="5494" y="6948"/>
                      <a:pt x="5421" y="6981"/>
                    </a:cubicBezTo>
                    <a:cubicBezTo>
                      <a:pt x="5137" y="7107"/>
                      <a:pt x="4361" y="7366"/>
                      <a:pt x="2777" y="7366"/>
                    </a:cubicBezTo>
                    <a:cubicBezTo>
                      <a:pt x="1192" y="7366"/>
                      <a:pt x="417" y="7107"/>
                      <a:pt x="132" y="6981"/>
                    </a:cubicBezTo>
                    <a:cubicBezTo>
                      <a:pt x="59" y="6948"/>
                      <a:pt x="0" y="6855"/>
                      <a:pt x="0" y="6775"/>
                    </a:cubicBezTo>
                    <a:lnTo>
                      <a:pt x="0" y="6233"/>
                    </a:lnTo>
                    <a:cubicBezTo>
                      <a:pt x="0" y="5421"/>
                      <a:pt x="618" y="4748"/>
                      <a:pt x="1407" y="4658"/>
                    </a:cubicBezTo>
                    <a:cubicBezTo>
                      <a:pt x="1431" y="4655"/>
                      <a:pt x="1466" y="4665"/>
                      <a:pt x="1486" y="4679"/>
                    </a:cubicBezTo>
                    <a:cubicBezTo>
                      <a:pt x="1849" y="4943"/>
                      <a:pt x="2294" y="5100"/>
                      <a:pt x="2777" y="5100"/>
                    </a:cubicBezTo>
                    <a:cubicBezTo>
                      <a:pt x="3259" y="5100"/>
                      <a:pt x="3704" y="4943"/>
                      <a:pt x="4068" y="4679"/>
                    </a:cubicBezTo>
                    <a:cubicBezTo>
                      <a:pt x="4087" y="4665"/>
                      <a:pt x="4123" y="4655"/>
                      <a:pt x="4147" y="4658"/>
                    </a:cubicBezTo>
                    <a:cubicBezTo>
                      <a:pt x="4935" y="4748"/>
                      <a:pt x="5553" y="5421"/>
                      <a:pt x="5553" y="6233"/>
                    </a:cubicBezTo>
                    <a:close/>
                    <a:moveTo>
                      <a:pt x="1133" y="2890"/>
                    </a:moveTo>
                    <a:cubicBezTo>
                      <a:pt x="1133" y="1982"/>
                      <a:pt x="1869" y="1246"/>
                      <a:pt x="2777" y="1246"/>
                    </a:cubicBezTo>
                    <a:cubicBezTo>
                      <a:pt x="3684" y="1246"/>
                      <a:pt x="4420" y="1982"/>
                      <a:pt x="4420" y="2890"/>
                    </a:cubicBezTo>
                    <a:cubicBezTo>
                      <a:pt x="4420" y="3797"/>
                      <a:pt x="3684" y="4533"/>
                      <a:pt x="2777" y="4533"/>
                    </a:cubicBezTo>
                    <a:cubicBezTo>
                      <a:pt x="1869" y="4533"/>
                      <a:pt x="1133" y="3797"/>
                      <a:pt x="1133" y="2890"/>
                    </a:cubicBezTo>
                    <a:close/>
                    <a:moveTo>
                      <a:pt x="1999" y="3542"/>
                    </a:moveTo>
                    <a:cubicBezTo>
                      <a:pt x="2074" y="3789"/>
                      <a:pt x="2394" y="3975"/>
                      <a:pt x="2778" y="3975"/>
                    </a:cubicBezTo>
                    <a:cubicBezTo>
                      <a:pt x="3162" y="3975"/>
                      <a:pt x="3482" y="3789"/>
                      <a:pt x="3557" y="3542"/>
                    </a:cubicBezTo>
                    <a:lnTo>
                      <a:pt x="1999" y="3542"/>
                    </a:lnTo>
                    <a:close/>
                    <a:moveTo>
                      <a:pt x="7820" y="0"/>
                    </a:moveTo>
                    <a:lnTo>
                      <a:pt x="5100" y="0"/>
                    </a:lnTo>
                    <a:cubicBezTo>
                      <a:pt x="4913" y="0"/>
                      <a:pt x="4760" y="153"/>
                      <a:pt x="4760" y="340"/>
                    </a:cubicBezTo>
                    <a:lnTo>
                      <a:pt x="4760" y="1930"/>
                    </a:lnTo>
                    <a:cubicBezTo>
                      <a:pt x="4760" y="2115"/>
                      <a:pt x="4911" y="2266"/>
                      <a:pt x="5097" y="2266"/>
                    </a:cubicBezTo>
                    <a:lnTo>
                      <a:pt x="5100" y="2266"/>
                    </a:lnTo>
                    <a:lnTo>
                      <a:pt x="5100" y="2720"/>
                    </a:lnTo>
                    <a:cubicBezTo>
                      <a:pt x="5100" y="2813"/>
                      <a:pt x="5207" y="2866"/>
                      <a:pt x="5281" y="2810"/>
                    </a:cubicBezTo>
                    <a:lnTo>
                      <a:pt x="5976" y="2289"/>
                    </a:lnTo>
                    <a:cubicBezTo>
                      <a:pt x="5993" y="2277"/>
                      <a:pt x="6024" y="2266"/>
                      <a:pt x="6044" y="2266"/>
                    </a:cubicBezTo>
                    <a:lnTo>
                      <a:pt x="7820" y="2266"/>
                    </a:lnTo>
                    <a:cubicBezTo>
                      <a:pt x="8007" y="2266"/>
                      <a:pt x="8160" y="2113"/>
                      <a:pt x="8160" y="1926"/>
                    </a:cubicBezTo>
                    <a:lnTo>
                      <a:pt x="8160" y="340"/>
                    </a:lnTo>
                    <a:cubicBezTo>
                      <a:pt x="8160" y="153"/>
                      <a:pt x="8007" y="0"/>
                      <a:pt x="782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6BCD4E75-EFBD-D93B-D7B2-CA1B30330CEC}"/>
                </a:ext>
              </a:extLst>
            </p:cNvPr>
            <p:cNvGrpSpPr/>
            <p:nvPr/>
          </p:nvGrpSpPr>
          <p:grpSpPr>
            <a:xfrm>
              <a:off x="5047162" y="2640030"/>
              <a:ext cx="2084976" cy="3436920"/>
              <a:chOff x="5047162" y="2640030"/>
              <a:chExt cx="2084976" cy="3436920"/>
            </a:xfrm>
          </p:grpSpPr>
          <p:sp>
            <p:nvSpPr>
              <p:cNvPr id="19" name="shape3">
                <a:extLst>
                  <a:ext uri="{FF2B5EF4-FFF2-40B4-BE49-F238E27FC236}">
                    <a16:creationId xmlns:a16="http://schemas.microsoft.com/office/drawing/2014/main" id="{D517B1E2-DD95-C702-2298-A5BB52569361}"/>
                  </a:ext>
                </a:extLst>
              </p:cNvPr>
              <p:cNvSpPr/>
              <p:nvPr/>
            </p:nvSpPr>
            <p:spPr>
              <a:xfrm>
                <a:off x="5962610" y="3857521"/>
                <a:ext cx="254081" cy="25408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6" name="Bullet3">
                <a:extLst>
                  <a:ext uri="{FF2B5EF4-FFF2-40B4-BE49-F238E27FC236}">
                    <a16:creationId xmlns:a16="http://schemas.microsoft.com/office/drawing/2014/main" id="{FAB68975-ADA7-2E0B-4567-A94524AD17E3}"/>
                  </a:ext>
                </a:extLst>
              </p:cNvPr>
              <p:cNvSpPr txBox="1"/>
              <p:nvPr/>
            </p:nvSpPr>
            <p:spPr>
              <a:xfrm>
                <a:off x="5047162" y="4165605"/>
                <a:ext cx="2084976" cy="537202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线上信贷服务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0" name="Text3">
                <a:extLst>
                  <a:ext uri="{FF2B5EF4-FFF2-40B4-BE49-F238E27FC236}">
                    <a16:creationId xmlns:a16="http://schemas.microsoft.com/office/drawing/2014/main" id="{41852B02-E8E0-EF25-9910-98059473CC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7162" y="4698271"/>
                <a:ext cx="2084976" cy="137867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AI如何提升线上信贷服务的效率与用户体验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2" name="IconBackground3">
                <a:extLst>
                  <a:ext uri="{FF2B5EF4-FFF2-40B4-BE49-F238E27FC236}">
                    <a16:creationId xmlns:a16="http://schemas.microsoft.com/office/drawing/2014/main" id="{3C1D78E6-2DD2-CC0F-A931-8B3BC4CFE2BB}"/>
                  </a:ext>
                </a:extLst>
              </p:cNvPr>
              <p:cNvSpPr/>
              <p:nvPr/>
            </p:nvSpPr>
            <p:spPr>
              <a:xfrm>
                <a:off x="5233616" y="2640030"/>
                <a:ext cx="1712068" cy="914391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4" name="Icon3">
                <a:extLst>
                  <a:ext uri="{FF2B5EF4-FFF2-40B4-BE49-F238E27FC236}">
                    <a16:creationId xmlns:a16="http://schemas.microsoft.com/office/drawing/2014/main" id="{141874B6-CEBC-0EBD-A314-30AFEB6C800A}"/>
                  </a:ext>
                </a:extLst>
              </p:cNvPr>
              <p:cNvSpPr/>
              <p:nvPr/>
            </p:nvSpPr>
            <p:spPr>
              <a:xfrm>
                <a:off x="5946138" y="2914986"/>
                <a:ext cx="287025" cy="388855"/>
              </a:xfrm>
              <a:custGeom>
                <a:avLst/>
                <a:gdLst>
                  <a:gd name="connsiteX0" fmla="*/ 208129 w 405697"/>
                  <a:gd name="connsiteY0" fmla="*/ 274814 h 549628"/>
                  <a:gd name="connsiteX1" fmla="*/ 245406 w 405697"/>
                  <a:gd name="connsiteY1" fmla="*/ 274814 h 549628"/>
                  <a:gd name="connsiteX2" fmla="*/ 245406 w 405697"/>
                  <a:gd name="connsiteY2" fmla="*/ 365107 h 549628"/>
                  <a:gd name="connsiteX3" fmla="*/ 208129 w 405697"/>
                  <a:gd name="connsiteY3" fmla="*/ 365107 h 549628"/>
                  <a:gd name="connsiteX4" fmla="*/ 254518 w 405697"/>
                  <a:gd name="connsiteY4" fmla="*/ 248927 h 549628"/>
                  <a:gd name="connsiteX5" fmla="*/ 292002 w 405697"/>
                  <a:gd name="connsiteY5" fmla="*/ 248927 h 549628"/>
                  <a:gd name="connsiteX6" fmla="*/ 292002 w 405697"/>
                  <a:gd name="connsiteY6" fmla="*/ 365107 h 549628"/>
                  <a:gd name="connsiteX7" fmla="*/ 254518 w 405697"/>
                  <a:gd name="connsiteY7" fmla="*/ 365107 h 549628"/>
                  <a:gd name="connsiteX8" fmla="*/ 384988 w 405697"/>
                  <a:gd name="connsiteY8" fmla="*/ 197361 h 549628"/>
                  <a:gd name="connsiteX9" fmla="*/ 405697 w 405697"/>
                  <a:gd name="connsiteY9" fmla="*/ 197361 h 549628"/>
                  <a:gd name="connsiteX10" fmla="*/ 405697 w 405697"/>
                  <a:gd name="connsiteY10" fmla="*/ 255347 h 549628"/>
                  <a:gd name="connsiteX11" fmla="*/ 384988 w 405697"/>
                  <a:gd name="connsiteY11" fmla="*/ 255347 h 549628"/>
                  <a:gd name="connsiteX12" fmla="*/ 353924 w 405697"/>
                  <a:gd name="connsiteY12" fmla="*/ 197361 h 549628"/>
                  <a:gd name="connsiteX13" fmla="*/ 366898 w 405697"/>
                  <a:gd name="connsiteY13" fmla="*/ 197361 h 549628"/>
                  <a:gd name="connsiteX14" fmla="*/ 366898 w 405697"/>
                  <a:gd name="connsiteY14" fmla="*/ 255347 h 549628"/>
                  <a:gd name="connsiteX15" fmla="*/ 353924 w 405697"/>
                  <a:gd name="connsiteY15" fmla="*/ 255347 h 549628"/>
                  <a:gd name="connsiteX16" fmla="*/ 299665 w 405697"/>
                  <a:gd name="connsiteY16" fmla="*/ 197361 h 549628"/>
                  <a:gd name="connsiteX17" fmla="*/ 337149 w 405697"/>
                  <a:gd name="connsiteY17" fmla="*/ 197361 h 549628"/>
                  <a:gd name="connsiteX18" fmla="*/ 337149 w 405697"/>
                  <a:gd name="connsiteY18" fmla="*/ 365107 h 549628"/>
                  <a:gd name="connsiteX19" fmla="*/ 299665 w 405697"/>
                  <a:gd name="connsiteY19" fmla="*/ 365107 h 549628"/>
                  <a:gd name="connsiteX20" fmla="*/ 71081 w 405697"/>
                  <a:gd name="connsiteY20" fmla="*/ 166504 h 549628"/>
                  <a:gd name="connsiteX21" fmla="*/ 99513 w 405697"/>
                  <a:gd name="connsiteY21" fmla="*/ 201333 h 549628"/>
                  <a:gd name="connsiteX22" fmla="*/ 129237 w 405697"/>
                  <a:gd name="connsiteY22" fmla="*/ 166504 h 549628"/>
                  <a:gd name="connsiteX23" fmla="*/ 173178 w 405697"/>
                  <a:gd name="connsiteY23" fmla="*/ 166504 h 549628"/>
                  <a:gd name="connsiteX24" fmla="*/ 174373 w 405697"/>
                  <a:gd name="connsiteY24" fmla="*/ 166504 h 549628"/>
                  <a:gd name="connsiteX25" fmla="*/ 174373 w 405697"/>
                  <a:gd name="connsiteY25" fmla="*/ 301126 h 549628"/>
                  <a:gd name="connsiteX26" fmla="*/ 171886 w 405697"/>
                  <a:gd name="connsiteY26" fmla="*/ 345811 h 549628"/>
                  <a:gd name="connsiteX27" fmla="*/ 166716 w 405697"/>
                  <a:gd name="connsiteY27" fmla="*/ 345811 h 549628"/>
                  <a:gd name="connsiteX28" fmla="*/ 166716 w 405697"/>
                  <a:gd name="connsiteY28" fmla="*/ 363871 h 549628"/>
                  <a:gd name="connsiteX29" fmla="*/ 166716 w 405697"/>
                  <a:gd name="connsiteY29" fmla="*/ 376771 h 549628"/>
                  <a:gd name="connsiteX30" fmla="*/ 166716 w 405697"/>
                  <a:gd name="connsiteY30" fmla="*/ 514799 h 549628"/>
                  <a:gd name="connsiteX31" fmla="*/ 173178 w 405697"/>
                  <a:gd name="connsiteY31" fmla="*/ 514799 h 549628"/>
                  <a:gd name="connsiteX32" fmla="*/ 204195 w 405697"/>
                  <a:gd name="connsiteY32" fmla="*/ 521248 h 549628"/>
                  <a:gd name="connsiteX33" fmla="*/ 204195 w 405697"/>
                  <a:gd name="connsiteY33" fmla="*/ 549628 h 549628"/>
                  <a:gd name="connsiteX34" fmla="*/ 177055 w 405697"/>
                  <a:gd name="connsiteY34" fmla="*/ 549628 h 549628"/>
                  <a:gd name="connsiteX35" fmla="*/ 146038 w 405697"/>
                  <a:gd name="connsiteY35" fmla="*/ 544468 h 549628"/>
                  <a:gd name="connsiteX36" fmla="*/ 146038 w 405697"/>
                  <a:gd name="connsiteY36" fmla="*/ 549628 h 549628"/>
                  <a:gd name="connsiteX37" fmla="*/ 111144 w 405697"/>
                  <a:gd name="connsiteY37" fmla="*/ 549628 h 549628"/>
                  <a:gd name="connsiteX38" fmla="*/ 111144 w 405697"/>
                  <a:gd name="connsiteY38" fmla="*/ 518668 h 549628"/>
                  <a:gd name="connsiteX39" fmla="*/ 111144 w 405697"/>
                  <a:gd name="connsiteY39" fmla="*/ 514799 h 549628"/>
                  <a:gd name="connsiteX40" fmla="*/ 111144 w 405697"/>
                  <a:gd name="connsiteY40" fmla="*/ 376771 h 549628"/>
                  <a:gd name="connsiteX41" fmla="*/ 91759 w 405697"/>
                  <a:gd name="connsiteY41" fmla="*/ 376771 h 549628"/>
                  <a:gd name="connsiteX42" fmla="*/ 91759 w 405697"/>
                  <a:gd name="connsiteY42" fmla="*/ 514799 h 549628"/>
                  <a:gd name="connsiteX43" fmla="*/ 91759 w 405697"/>
                  <a:gd name="connsiteY43" fmla="*/ 518668 h 549628"/>
                  <a:gd name="connsiteX44" fmla="*/ 91759 w 405697"/>
                  <a:gd name="connsiteY44" fmla="*/ 549628 h 549628"/>
                  <a:gd name="connsiteX45" fmla="*/ 58157 w 405697"/>
                  <a:gd name="connsiteY45" fmla="*/ 549628 h 549628"/>
                  <a:gd name="connsiteX46" fmla="*/ 58157 w 405697"/>
                  <a:gd name="connsiteY46" fmla="*/ 544468 h 549628"/>
                  <a:gd name="connsiteX47" fmla="*/ 27140 w 405697"/>
                  <a:gd name="connsiteY47" fmla="*/ 549628 h 549628"/>
                  <a:gd name="connsiteX48" fmla="*/ 0 w 405697"/>
                  <a:gd name="connsiteY48" fmla="*/ 549628 h 549628"/>
                  <a:gd name="connsiteX49" fmla="*/ 0 w 405697"/>
                  <a:gd name="connsiteY49" fmla="*/ 521248 h 549628"/>
                  <a:gd name="connsiteX50" fmla="*/ 31017 w 405697"/>
                  <a:gd name="connsiteY50" fmla="*/ 514799 h 549628"/>
                  <a:gd name="connsiteX51" fmla="*/ 36186 w 405697"/>
                  <a:gd name="connsiteY51" fmla="*/ 514799 h 549628"/>
                  <a:gd name="connsiteX52" fmla="*/ 36186 w 405697"/>
                  <a:gd name="connsiteY52" fmla="*/ 376771 h 549628"/>
                  <a:gd name="connsiteX53" fmla="*/ 36186 w 405697"/>
                  <a:gd name="connsiteY53" fmla="*/ 363871 h 549628"/>
                  <a:gd name="connsiteX54" fmla="*/ 36186 w 405697"/>
                  <a:gd name="connsiteY54" fmla="*/ 345811 h 549628"/>
                  <a:gd name="connsiteX55" fmla="*/ 32309 w 405697"/>
                  <a:gd name="connsiteY55" fmla="*/ 345811 h 549628"/>
                  <a:gd name="connsiteX56" fmla="*/ 31017 w 405697"/>
                  <a:gd name="connsiteY56" fmla="*/ 317432 h 549628"/>
                  <a:gd name="connsiteX57" fmla="*/ 5169 w 405697"/>
                  <a:gd name="connsiteY57" fmla="*/ 317432 h 549628"/>
                  <a:gd name="connsiteX58" fmla="*/ 9047 w 405697"/>
                  <a:gd name="connsiteY58" fmla="*/ 175534 h 549628"/>
                  <a:gd name="connsiteX59" fmla="*/ 233809 w 405697"/>
                  <a:gd name="connsiteY59" fmla="*/ 152258 h 549628"/>
                  <a:gd name="connsiteX60" fmla="*/ 333421 w 405697"/>
                  <a:gd name="connsiteY60" fmla="*/ 152258 h 549628"/>
                  <a:gd name="connsiteX61" fmla="*/ 333421 w 405697"/>
                  <a:gd name="connsiteY61" fmla="*/ 163812 h 549628"/>
                  <a:gd name="connsiteX62" fmla="*/ 233809 w 405697"/>
                  <a:gd name="connsiteY62" fmla="*/ 163812 h 549628"/>
                  <a:gd name="connsiteX63" fmla="*/ 333421 w 405697"/>
                  <a:gd name="connsiteY63" fmla="*/ 134197 h 549628"/>
                  <a:gd name="connsiteX64" fmla="*/ 384988 w 405697"/>
                  <a:gd name="connsiteY64" fmla="*/ 134197 h 549628"/>
                  <a:gd name="connsiteX65" fmla="*/ 384988 w 405697"/>
                  <a:gd name="connsiteY65" fmla="*/ 197361 h 549628"/>
                  <a:gd name="connsiteX66" fmla="*/ 366898 w 405697"/>
                  <a:gd name="connsiteY66" fmla="*/ 197361 h 549628"/>
                  <a:gd name="connsiteX67" fmla="*/ 366898 w 405697"/>
                  <a:gd name="connsiteY67" fmla="*/ 152258 h 549628"/>
                  <a:gd name="connsiteX68" fmla="*/ 333421 w 405697"/>
                  <a:gd name="connsiteY68" fmla="*/ 152258 h 549628"/>
                  <a:gd name="connsiteX69" fmla="*/ 174373 w 405697"/>
                  <a:gd name="connsiteY69" fmla="*/ 134197 h 549628"/>
                  <a:gd name="connsiteX70" fmla="*/ 233809 w 405697"/>
                  <a:gd name="connsiteY70" fmla="*/ 134197 h 549628"/>
                  <a:gd name="connsiteX71" fmla="*/ 233809 w 405697"/>
                  <a:gd name="connsiteY71" fmla="*/ 152258 h 549628"/>
                  <a:gd name="connsiteX72" fmla="*/ 192463 w 405697"/>
                  <a:gd name="connsiteY72" fmla="*/ 152258 h 549628"/>
                  <a:gd name="connsiteX73" fmla="*/ 192463 w 405697"/>
                  <a:gd name="connsiteY73" fmla="*/ 398660 h 549628"/>
                  <a:gd name="connsiteX74" fmla="*/ 366898 w 405697"/>
                  <a:gd name="connsiteY74" fmla="*/ 398660 h 549628"/>
                  <a:gd name="connsiteX75" fmla="*/ 366898 w 405697"/>
                  <a:gd name="connsiteY75" fmla="*/ 255347 h 549628"/>
                  <a:gd name="connsiteX76" fmla="*/ 384988 w 405697"/>
                  <a:gd name="connsiteY76" fmla="*/ 255347 h 549628"/>
                  <a:gd name="connsiteX77" fmla="*/ 384988 w 405697"/>
                  <a:gd name="connsiteY77" fmla="*/ 415431 h 549628"/>
                  <a:gd name="connsiteX78" fmla="*/ 174373 w 405697"/>
                  <a:gd name="connsiteY78" fmla="*/ 415431 h 549628"/>
                  <a:gd name="connsiteX79" fmla="*/ 174373 w 405697"/>
                  <a:gd name="connsiteY79" fmla="*/ 301126 h 549628"/>
                  <a:gd name="connsiteX80" fmla="*/ 179640 w 405697"/>
                  <a:gd name="connsiteY80" fmla="*/ 206493 h 549628"/>
                  <a:gd name="connsiteX81" fmla="*/ 183517 w 405697"/>
                  <a:gd name="connsiteY81" fmla="*/ 207783 h 549628"/>
                  <a:gd name="connsiteX82" fmla="*/ 183517 w 405697"/>
                  <a:gd name="connsiteY82" fmla="*/ 166504 h 549628"/>
                  <a:gd name="connsiteX83" fmla="*/ 174373 w 405697"/>
                  <a:gd name="connsiteY83" fmla="*/ 166504 h 549628"/>
                  <a:gd name="connsiteX84" fmla="*/ 282968 w 405697"/>
                  <a:gd name="connsiteY84" fmla="*/ 112250 h 549628"/>
                  <a:gd name="connsiteX85" fmla="*/ 276500 w 405697"/>
                  <a:gd name="connsiteY85" fmla="*/ 119984 h 549628"/>
                  <a:gd name="connsiteX86" fmla="*/ 282968 w 405697"/>
                  <a:gd name="connsiteY86" fmla="*/ 127718 h 549628"/>
                  <a:gd name="connsiteX87" fmla="*/ 290730 w 405697"/>
                  <a:gd name="connsiteY87" fmla="*/ 119984 h 549628"/>
                  <a:gd name="connsiteX88" fmla="*/ 282968 w 405697"/>
                  <a:gd name="connsiteY88" fmla="*/ 112250 h 549628"/>
                  <a:gd name="connsiteX89" fmla="*/ 282968 w 405697"/>
                  <a:gd name="connsiteY89" fmla="*/ 100648 h 549628"/>
                  <a:gd name="connsiteX90" fmla="*/ 302373 w 405697"/>
                  <a:gd name="connsiteY90" fmla="*/ 118695 h 549628"/>
                  <a:gd name="connsiteX91" fmla="*/ 333421 w 405697"/>
                  <a:gd name="connsiteY91" fmla="*/ 118695 h 549628"/>
                  <a:gd name="connsiteX92" fmla="*/ 333421 w 405697"/>
                  <a:gd name="connsiteY92" fmla="*/ 134197 h 549628"/>
                  <a:gd name="connsiteX93" fmla="*/ 233809 w 405697"/>
                  <a:gd name="connsiteY93" fmla="*/ 134197 h 549628"/>
                  <a:gd name="connsiteX94" fmla="*/ 233809 w 405697"/>
                  <a:gd name="connsiteY94" fmla="*/ 118695 h 549628"/>
                  <a:gd name="connsiteX95" fmla="*/ 264857 w 405697"/>
                  <a:gd name="connsiteY95" fmla="*/ 118695 h 549628"/>
                  <a:gd name="connsiteX96" fmla="*/ 282968 w 405697"/>
                  <a:gd name="connsiteY96" fmla="*/ 100648 h 549628"/>
                  <a:gd name="connsiteX97" fmla="*/ 100855 w 405697"/>
                  <a:gd name="connsiteY97" fmla="*/ 0 h 549628"/>
                  <a:gd name="connsiteX98" fmla="*/ 178308 w 405697"/>
                  <a:gd name="connsiteY98" fmla="*/ 77453 h 549628"/>
                  <a:gd name="connsiteX99" fmla="*/ 100855 w 405697"/>
                  <a:gd name="connsiteY99" fmla="*/ 154906 h 549628"/>
                  <a:gd name="connsiteX100" fmla="*/ 23402 w 405697"/>
                  <a:gd name="connsiteY100" fmla="*/ 77453 h 549628"/>
                  <a:gd name="connsiteX101" fmla="*/ 100855 w 405697"/>
                  <a:gd name="connsiteY101" fmla="*/ 0 h 5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405697" h="549628">
                    <a:moveTo>
                      <a:pt x="208129" y="274814"/>
                    </a:moveTo>
                    <a:lnTo>
                      <a:pt x="245406" y="274814"/>
                    </a:lnTo>
                    <a:lnTo>
                      <a:pt x="245406" y="365107"/>
                    </a:lnTo>
                    <a:lnTo>
                      <a:pt x="208129" y="365107"/>
                    </a:lnTo>
                    <a:close/>
                    <a:moveTo>
                      <a:pt x="254518" y="248927"/>
                    </a:moveTo>
                    <a:lnTo>
                      <a:pt x="292002" y="248927"/>
                    </a:lnTo>
                    <a:lnTo>
                      <a:pt x="292002" y="365107"/>
                    </a:lnTo>
                    <a:lnTo>
                      <a:pt x="254518" y="365107"/>
                    </a:lnTo>
                    <a:close/>
                    <a:moveTo>
                      <a:pt x="384988" y="197361"/>
                    </a:moveTo>
                    <a:lnTo>
                      <a:pt x="405697" y="197361"/>
                    </a:lnTo>
                    <a:lnTo>
                      <a:pt x="405697" y="255347"/>
                    </a:lnTo>
                    <a:lnTo>
                      <a:pt x="384988" y="255347"/>
                    </a:lnTo>
                    <a:close/>
                    <a:moveTo>
                      <a:pt x="353924" y="197361"/>
                    </a:moveTo>
                    <a:lnTo>
                      <a:pt x="366898" y="197361"/>
                    </a:lnTo>
                    <a:lnTo>
                      <a:pt x="366898" y="255347"/>
                    </a:lnTo>
                    <a:lnTo>
                      <a:pt x="353924" y="255347"/>
                    </a:lnTo>
                    <a:close/>
                    <a:moveTo>
                      <a:pt x="299665" y="197361"/>
                    </a:moveTo>
                    <a:lnTo>
                      <a:pt x="337149" y="197361"/>
                    </a:lnTo>
                    <a:lnTo>
                      <a:pt x="337149" y="365107"/>
                    </a:lnTo>
                    <a:lnTo>
                      <a:pt x="299665" y="365107"/>
                    </a:lnTo>
                    <a:close/>
                    <a:moveTo>
                      <a:pt x="71081" y="166504"/>
                    </a:moveTo>
                    <a:lnTo>
                      <a:pt x="99513" y="201333"/>
                    </a:lnTo>
                    <a:lnTo>
                      <a:pt x="129237" y="166504"/>
                    </a:lnTo>
                    <a:lnTo>
                      <a:pt x="173178" y="166504"/>
                    </a:lnTo>
                    <a:lnTo>
                      <a:pt x="174373" y="166504"/>
                    </a:lnTo>
                    <a:lnTo>
                      <a:pt x="174373" y="301126"/>
                    </a:lnTo>
                    <a:lnTo>
                      <a:pt x="171886" y="345811"/>
                    </a:lnTo>
                    <a:lnTo>
                      <a:pt x="166716" y="345811"/>
                    </a:lnTo>
                    <a:lnTo>
                      <a:pt x="166716" y="363871"/>
                    </a:lnTo>
                    <a:lnTo>
                      <a:pt x="166716" y="376771"/>
                    </a:lnTo>
                    <a:lnTo>
                      <a:pt x="166716" y="514799"/>
                    </a:lnTo>
                    <a:lnTo>
                      <a:pt x="173178" y="514799"/>
                    </a:lnTo>
                    <a:lnTo>
                      <a:pt x="204195" y="521248"/>
                    </a:lnTo>
                    <a:lnTo>
                      <a:pt x="204195" y="549628"/>
                    </a:lnTo>
                    <a:lnTo>
                      <a:pt x="177055" y="549628"/>
                    </a:lnTo>
                    <a:lnTo>
                      <a:pt x="146038" y="544468"/>
                    </a:lnTo>
                    <a:lnTo>
                      <a:pt x="146038" y="549628"/>
                    </a:lnTo>
                    <a:lnTo>
                      <a:pt x="111144" y="549628"/>
                    </a:lnTo>
                    <a:lnTo>
                      <a:pt x="111144" y="518668"/>
                    </a:lnTo>
                    <a:lnTo>
                      <a:pt x="111144" y="514799"/>
                    </a:lnTo>
                    <a:lnTo>
                      <a:pt x="111144" y="376771"/>
                    </a:lnTo>
                    <a:lnTo>
                      <a:pt x="91759" y="376771"/>
                    </a:lnTo>
                    <a:lnTo>
                      <a:pt x="91759" y="514799"/>
                    </a:lnTo>
                    <a:lnTo>
                      <a:pt x="91759" y="518668"/>
                    </a:lnTo>
                    <a:lnTo>
                      <a:pt x="91759" y="549628"/>
                    </a:lnTo>
                    <a:lnTo>
                      <a:pt x="58157" y="549628"/>
                    </a:lnTo>
                    <a:lnTo>
                      <a:pt x="58157" y="544468"/>
                    </a:lnTo>
                    <a:lnTo>
                      <a:pt x="27140" y="549628"/>
                    </a:lnTo>
                    <a:lnTo>
                      <a:pt x="0" y="549628"/>
                    </a:lnTo>
                    <a:lnTo>
                      <a:pt x="0" y="521248"/>
                    </a:lnTo>
                    <a:lnTo>
                      <a:pt x="31017" y="514799"/>
                    </a:lnTo>
                    <a:lnTo>
                      <a:pt x="36186" y="514799"/>
                    </a:lnTo>
                    <a:lnTo>
                      <a:pt x="36186" y="376771"/>
                    </a:lnTo>
                    <a:lnTo>
                      <a:pt x="36186" y="363871"/>
                    </a:lnTo>
                    <a:lnTo>
                      <a:pt x="36186" y="345811"/>
                    </a:lnTo>
                    <a:lnTo>
                      <a:pt x="32309" y="345811"/>
                    </a:lnTo>
                    <a:lnTo>
                      <a:pt x="31017" y="317432"/>
                    </a:lnTo>
                    <a:lnTo>
                      <a:pt x="5169" y="317432"/>
                    </a:lnTo>
                    <a:lnTo>
                      <a:pt x="9047" y="175534"/>
                    </a:lnTo>
                    <a:close/>
                    <a:moveTo>
                      <a:pt x="233809" y="152258"/>
                    </a:moveTo>
                    <a:lnTo>
                      <a:pt x="333421" y="152258"/>
                    </a:lnTo>
                    <a:lnTo>
                      <a:pt x="333421" y="163812"/>
                    </a:lnTo>
                    <a:lnTo>
                      <a:pt x="233809" y="163812"/>
                    </a:lnTo>
                    <a:close/>
                    <a:moveTo>
                      <a:pt x="333421" y="134197"/>
                    </a:moveTo>
                    <a:lnTo>
                      <a:pt x="384988" y="134197"/>
                    </a:lnTo>
                    <a:lnTo>
                      <a:pt x="384988" y="197361"/>
                    </a:lnTo>
                    <a:lnTo>
                      <a:pt x="366898" y="197361"/>
                    </a:lnTo>
                    <a:lnTo>
                      <a:pt x="366898" y="152258"/>
                    </a:lnTo>
                    <a:lnTo>
                      <a:pt x="333421" y="152258"/>
                    </a:lnTo>
                    <a:close/>
                    <a:moveTo>
                      <a:pt x="174373" y="134197"/>
                    </a:moveTo>
                    <a:lnTo>
                      <a:pt x="233809" y="134197"/>
                    </a:lnTo>
                    <a:lnTo>
                      <a:pt x="233809" y="152258"/>
                    </a:lnTo>
                    <a:lnTo>
                      <a:pt x="192463" y="152258"/>
                    </a:lnTo>
                    <a:lnTo>
                      <a:pt x="192463" y="398660"/>
                    </a:lnTo>
                    <a:lnTo>
                      <a:pt x="366898" y="398660"/>
                    </a:lnTo>
                    <a:lnTo>
                      <a:pt x="366898" y="255347"/>
                    </a:lnTo>
                    <a:lnTo>
                      <a:pt x="384988" y="255347"/>
                    </a:lnTo>
                    <a:lnTo>
                      <a:pt x="384988" y="415431"/>
                    </a:lnTo>
                    <a:lnTo>
                      <a:pt x="174373" y="415431"/>
                    </a:lnTo>
                    <a:lnTo>
                      <a:pt x="174373" y="301126"/>
                    </a:lnTo>
                    <a:lnTo>
                      <a:pt x="179640" y="206493"/>
                    </a:lnTo>
                    <a:lnTo>
                      <a:pt x="183517" y="207783"/>
                    </a:lnTo>
                    <a:lnTo>
                      <a:pt x="183517" y="166504"/>
                    </a:lnTo>
                    <a:lnTo>
                      <a:pt x="174373" y="166504"/>
                    </a:lnTo>
                    <a:close/>
                    <a:moveTo>
                      <a:pt x="282968" y="112250"/>
                    </a:moveTo>
                    <a:cubicBezTo>
                      <a:pt x="279087" y="112250"/>
                      <a:pt x="276500" y="114828"/>
                      <a:pt x="276500" y="119984"/>
                    </a:cubicBezTo>
                    <a:cubicBezTo>
                      <a:pt x="276500" y="123851"/>
                      <a:pt x="279087" y="127718"/>
                      <a:pt x="282968" y="127718"/>
                    </a:cubicBezTo>
                    <a:cubicBezTo>
                      <a:pt x="288143" y="127718"/>
                      <a:pt x="290730" y="123851"/>
                      <a:pt x="290730" y="119984"/>
                    </a:cubicBezTo>
                    <a:cubicBezTo>
                      <a:pt x="290730" y="114828"/>
                      <a:pt x="288143" y="112250"/>
                      <a:pt x="282968" y="112250"/>
                    </a:cubicBezTo>
                    <a:close/>
                    <a:moveTo>
                      <a:pt x="282968" y="100648"/>
                    </a:moveTo>
                    <a:cubicBezTo>
                      <a:pt x="293317" y="100648"/>
                      <a:pt x="302373" y="108382"/>
                      <a:pt x="302373" y="118695"/>
                    </a:cubicBezTo>
                    <a:lnTo>
                      <a:pt x="333421" y="118695"/>
                    </a:lnTo>
                    <a:lnTo>
                      <a:pt x="333421" y="134197"/>
                    </a:lnTo>
                    <a:lnTo>
                      <a:pt x="233809" y="134197"/>
                    </a:lnTo>
                    <a:lnTo>
                      <a:pt x="233809" y="118695"/>
                    </a:lnTo>
                    <a:lnTo>
                      <a:pt x="264857" y="118695"/>
                    </a:lnTo>
                    <a:cubicBezTo>
                      <a:pt x="264857" y="108382"/>
                      <a:pt x="272619" y="100648"/>
                      <a:pt x="282968" y="100648"/>
                    </a:cubicBezTo>
                    <a:close/>
                    <a:moveTo>
                      <a:pt x="100855" y="0"/>
                    </a:moveTo>
                    <a:cubicBezTo>
                      <a:pt x="143631" y="0"/>
                      <a:pt x="178308" y="34677"/>
                      <a:pt x="178308" y="77453"/>
                    </a:cubicBezTo>
                    <a:cubicBezTo>
                      <a:pt x="178308" y="120229"/>
                      <a:pt x="143631" y="154906"/>
                      <a:pt x="100855" y="154906"/>
                    </a:cubicBezTo>
                    <a:cubicBezTo>
                      <a:pt x="58079" y="154906"/>
                      <a:pt x="23402" y="120229"/>
                      <a:pt x="23402" y="77453"/>
                    </a:cubicBezTo>
                    <a:cubicBezTo>
                      <a:pt x="23402" y="34677"/>
                      <a:pt x="58079" y="0"/>
                      <a:pt x="10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BF16771C-85D5-BB6F-993F-39C849C8BFAE}"/>
                </a:ext>
              </a:extLst>
            </p:cNvPr>
            <p:cNvGrpSpPr/>
            <p:nvPr/>
          </p:nvGrpSpPr>
          <p:grpSpPr>
            <a:xfrm>
              <a:off x="7207827" y="2642298"/>
              <a:ext cx="2084976" cy="3434652"/>
              <a:chOff x="7207827" y="2642298"/>
              <a:chExt cx="2084976" cy="3434652"/>
            </a:xfrm>
          </p:grpSpPr>
          <p:sp>
            <p:nvSpPr>
              <p:cNvPr id="4" name="shape4">
                <a:extLst>
                  <a:ext uri="{FF2B5EF4-FFF2-40B4-BE49-F238E27FC236}">
                    <a16:creationId xmlns:a16="http://schemas.microsoft.com/office/drawing/2014/main" id="{040BB564-CACA-BBFC-EDF0-046A681328D2}"/>
                  </a:ext>
                </a:extLst>
              </p:cNvPr>
              <p:cNvSpPr/>
              <p:nvPr/>
            </p:nvSpPr>
            <p:spPr>
              <a:xfrm>
                <a:off x="8123275" y="3857519"/>
                <a:ext cx="254081" cy="25408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" name="Bullet4">
                <a:extLst>
                  <a:ext uri="{FF2B5EF4-FFF2-40B4-BE49-F238E27FC236}">
                    <a16:creationId xmlns:a16="http://schemas.microsoft.com/office/drawing/2014/main" id="{35CBFB11-A2EF-DD00-A0DB-5B539FBFDD9D}"/>
                  </a:ext>
                </a:extLst>
              </p:cNvPr>
              <p:cNvSpPr txBox="1"/>
              <p:nvPr/>
            </p:nvSpPr>
            <p:spPr>
              <a:xfrm>
                <a:off x="7207827" y="4165605"/>
                <a:ext cx="2084976" cy="537202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金融产品推荐系统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" name="Text4">
                <a:extLst>
                  <a:ext uri="{FF2B5EF4-FFF2-40B4-BE49-F238E27FC236}">
                    <a16:creationId xmlns:a16="http://schemas.microsoft.com/office/drawing/2014/main" id="{32553360-F554-E139-3A09-C6144DF0D5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7827" y="4698271"/>
                <a:ext cx="2084976" cy="137867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AI在金融产品推荐领域的应用及其带来的变革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" name="IconBackground4">
                <a:extLst>
                  <a:ext uri="{FF2B5EF4-FFF2-40B4-BE49-F238E27FC236}">
                    <a16:creationId xmlns:a16="http://schemas.microsoft.com/office/drawing/2014/main" id="{B39EAC3B-00E5-A842-4E2B-6794223C65F2}"/>
                  </a:ext>
                </a:extLst>
              </p:cNvPr>
              <p:cNvSpPr/>
              <p:nvPr/>
            </p:nvSpPr>
            <p:spPr>
              <a:xfrm>
                <a:off x="7394281" y="2642298"/>
                <a:ext cx="1712068" cy="914391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" name="Icon4">
                <a:extLst>
                  <a:ext uri="{FF2B5EF4-FFF2-40B4-BE49-F238E27FC236}">
                    <a16:creationId xmlns:a16="http://schemas.microsoft.com/office/drawing/2014/main" id="{8131F896-9345-5F0E-C7E3-0F528E79097E}"/>
                  </a:ext>
                </a:extLst>
              </p:cNvPr>
              <p:cNvSpPr/>
              <p:nvPr/>
            </p:nvSpPr>
            <p:spPr>
              <a:xfrm>
                <a:off x="8082857" y="2917254"/>
                <a:ext cx="334917" cy="388855"/>
              </a:xfrm>
              <a:custGeom>
                <a:avLst/>
                <a:gdLst>
                  <a:gd name="connsiteX0" fmla="*/ 166525 w 511059"/>
                  <a:gd name="connsiteY0" fmla="*/ 236417 h 593362"/>
                  <a:gd name="connsiteX1" fmla="*/ 147863 w 511059"/>
                  <a:gd name="connsiteY1" fmla="*/ 300925 h 593362"/>
                  <a:gd name="connsiteX2" fmla="*/ 166525 w 511059"/>
                  <a:gd name="connsiteY2" fmla="*/ 300925 h 593362"/>
                  <a:gd name="connsiteX3" fmla="*/ 338792 w 511059"/>
                  <a:gd name="connsiteY3" fmla="*/ 233550 h 593362"/>
                  <a:gd name="connsiteX4" fmla="*/ 340227 w 511059"/>
                  <a:gd name="connsiteY4" fmla="*/ 300925 h 593362"/>
                  <a:gd name="connsiteX5" fmla="*/ 357454 w 511059"/>
                  <a:gd name="connsiteY5" fmla="*/ 300925 h 593362"/>
                  <a:gd name="connsiteX6" fmla="*/ 225383 w 511059"/>
                  <a:gd name="connsiteY6" fmla="*/ 173342 h 593362"/>
                  <a:gd name="connsiteX7" fmla="*/ 256965 w 511059"/>
                  <a:gd name="connsiteY7" fmla="*/ 209180 h 593362"/>
                  <a:gd name="connsiteX8" fmla="*/ 287112 w 511059"/>
                  <a:gd name="connsiteY8" fmla="*/ 173342 h 593362"/>
                  <a:gd name="connsiteX9" fmla="*/ 374681 w 511059"/>
                  <a:gd name="connsiteY9" fmla="*/ 186244 h 593362"/>
                  <a:gd name="connsiteX10" fmla="*/ 406263 w 511059"/>
                  <a:gd name="connsiteY10" fmla="*/ 300925 h 593362"/>
                  <a:gd name="connsiteX11" fmla="*/ 511059 w 511059"/>
                  <a:gd name="connsiteY11" fmla="*/ 300925 h 593362"/>
                  <a:gd name="connsiteX12" fmla="*/ 511059 w 511059"/>
                  <a:gd name="connsiteY12" fmla="*/ 366867 h 593362"/>
                  <a:gd name="connsiteX13" fmla="*/ 469428 w 511059"/>
                  <a:gd name="connsiteY13" fmla="*/ 366867 h 593362"/>
                  <a:gd name="connsiteX14" fmla="*/ 469428 w 511059"/>
                  <a:gd name="connsiteY14" fmla="*/ 593362 h 593362"/>
                  <a:gd name="connsiteX15" fmla="*/ 41631 w 511059"/>
                  <a:gd name="connsiteY15" fmla="*/ 593362 h 593362"/>
                  <a:gd name="connsiteX16" fmla="*/ 41631 w 511059"/>
                  <a:gd name="connsiteY16" fmla="*/ 366867 h 593362"/>
                  <a:gd name="connsiteX17" fmla="*/ 0 w 511059"/>
                  <a:gd name="connsiteY17" fmla="*/ 366867 h 593362"/>
                  <a:gd name="connsiteX18" fmla="*/ 0 w 511059"/>
                  <a:gd name="connsiteY18" fmla="*/ 300925 h 593362"/>
                  <a:gd name="connsiteX19" fmla="*/ 101925 w 511059"/>
                  <a:gd name="connsiteY19" fmla="*/ 300925 h 593362"/>
                  <a:gd name="connsiteX20" fmla="*/ 136378 w 511059"/>
                  <a:gd name="connsiteY20" fmla="*/ 184810 h 593362"/>
                  <a:gd name="connsiteX21" fmla="*/ 254840 w 511059"/>
                  <a:gd name="connsiteY21" fmla="*/ 0 h 593362"/>
                  <a:gd name="connsiteX22" fmla="*/ 335879 w 511059"/>
                  <a:gd name="connsiteY22" fmla="*/ 81039 h 593362"/>
                  <a:gd name="connsiteX23" fmla="*/ 254840 w 511059"/>
                  <a:gd name="connsiteY23" fmla="*/ 162078 h 593362"/>
                  <a:gd name="connsiteX24" fmla="*/ 173801 w 511059"/>
                  <a:gd name="connsiteY24" fmla="*/ 81039 h 593362"/>
                  <a:gd name="connsiteX25" fmla="*/ 254840 w 511059"/>
                  <a:gd name="connsiteY25" fmla="*/ 0 h 59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1059" h="593362">
                    <a:moveTo>
                      <a:pt x="166525" y="236417"/>
                    </a:moveTo>
                    <a:lnTo>
                      <a:pt x="147863" y="300925"/>
                    </a:lnTo>
                    <a:lnTo>
                      <a:pt x="166525" y="300925"/>
                    </a:lnTo>
                    <a:close/>
                    <a:moveTo>
                      <a:pt x="338792" y="233550"/>
                    </a:moveTo>
                    <a:lnTo>
                      <a:pt x="340227" y="300925"/>
                    </a:lnTo>
                    <a:lnTo>
                      <a:pt x="357454" y="300925"/>
                    </a:lnTo>
                    <a:close/>
                    <a:moveTo>
                      <a:pt x="225383" y="173342"/>
                    </a:moveTo>
                    <a:lnTo>
                      <a:pt x="256965" y="209180"/>
                    </a:lnTo>
                    <a:lnTo>
                      <a:pt x="287112" y="173342"/>
                    </a:lnTo>
                    <a:lnTo>
                      <a:pt x="374681" y="186244"/>
                    </a:lnTo>
                    <a:lnTo>
                      <a:pt x="406263" y="300925"/>
                    </a:lnTo>
                    <a:lnTo>
                      <a:pt x="511059" y="300925"/>
                    </a:lnTo>
                    <a:lnTo>
                      <a:pt x="511059" y="366867"/>
                    </a:lnTo>
                    <a:lnTo>
                      <a:pt x="469428" y="366867"/>
                    </a:lnTo>
                    <a:lnTo>
                      <a:pt x="469428" y="593362"/>
                    </a:lnTo>
                    <a:lnTo>
                      <a:pt x="41631" y="593362"/>
                    </a:lnTo>
                    <a:lnTo>
                      <a:pt x="41631" y="366867"/>
                    </a:lnTo>
                    <a:lnTo>
                      <a:pt x="0" y="366867"/>
                    </a:lnTo>
                    <a:lnTo>
                      <a:pt x="0" y="300925"/>
                    </a:lnTo>
                    <a:lnTo>
                      <a:pt x="101925" y="300925"/>
                    </a:lnTo>
                    <a:lnTo>
                      <a:pt x="136378" y="184810"/>
                    </a:lnTo>
                    <a:close/>
                    <a:moveTo>
                      <a:pt x="254840" y="0"/>
                    </a:moveTo>
                    <a:cubicBezTo>
                      <a:pt x="299597" y="0"/>
                      <a:pt x="335879" y="36282"/>
                      <a:pt x="335879" y="81039"/>
                    </a:cubicBezTo>
                    <a:cubicBezTo>
                      <a:pt x="335879" y="125796"/>
                      <a:pt x="299597" y="162078"/>
                      <a:pt x="254840" y="162078"/>
                    </a:cubicBezTo>
                    <a:cubicBezTo>
                      <a:pt x="210083" y="162078"/>
                      <a:pt x="173801" y="125796"/>
                      <a:pt x="173801" y="81039"/>
                    </a:cubicBezTo>
                    <a:cubicBezTo>
                      <a:pt x="173801" y="36282"/>
                      <a:pt x="210083" y="0"/>
                      <a:pt x="25484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ACBDEE7A-19B6-93BD-A593-43A9FEE6195C}"/>
                </a:ext>
              </a:extLst>
            </p:cNvPr>
            <p:cNvGrpSpPr/>
            <p:nvPr/>
          </p:nvGrpSpPr>
          <p:grpSpPr>
            <a:xfrm>
              <a:off x="9347716" y="2640030"/>
              <a:ext cx="2084976" cy="3436920"/>
              <a:chOff x="9347716" y="2640030"/>
              <a:chExt cx="2084976" cy="3436920"/>
            </a:xfrm>
          </p:grpSpPr>
          <p:sp>
            <p:nvSpPr>
              <p:cNvPr id="11" name="shape5">
                <a:extLst>
                  <a:ext uri="{FF2B5EF4-FFF2-40B4-BE49-F238E27FC236}">
                    <a16:creationId xmlns:a16="http://schemas.microsoft.com/office/drawing/2014/main" id="{A4AD577A-C80A-28B5-A345-8F2D591ADEA7}"/>
                  </a:ext>
                </a:extLst>
              </p:cNvPr>
              <p:cNvSpPr/>
              <p:nvPr/>
            </p:nvSpPr>
            <p:spPr>
              <a:xfrm>
                <a:off x="10263164" y="3855251"/>
                <a:ext cx="254081" cy="25408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Bullet5">
                <a:extLst>
                  <a:ext uri="{FF2B5EF4-FFF2-40B4-BE49-F238E27FC236}">
                    <a16:creationId xmlns:a16="http://schemas.microsoft.com/office/drawing/2014/main" id="{48F1CDCA-90D9-E9FD-C98C-70CAB9442907}"/>
                  </a:ext>
                </a:extLst>
              </p:cNvPr>
              <p:cNvSpPr txBox="1"/>
              <p:nvPr/>
            </p:nvSpPr>
            <p:spPr>
              <a:xfrm>
                <a:off x="9347716" y="4163337"/>
                <a:ext cx="2084976" cy="537202"/>
              </a:xfrm>
              <a:prstGeom prst="rect">
                <a:avLst/>
              </a:prstGeom>
              <a:noFill/>
            </p:spPr>
            <p:txBody>
              <a:bodyPr wrap="square" rtlCol="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投资者教育与服务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" name="Text5">
                <a:extLst>
                  <a:ext uri="{FF2B5EF4-FFF2-40B4-BE49-F238E27FC236}">
                    <a16:creationId xmlns:a16="http://schemas.microsoft.com/office/drawing/2014/main" id="{FAA23C49-714C-3486-255F-E540A9F1C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716" y="4698271"/>
                <a:ext cx="2084976" cy="137867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AI如何为投资者提供个性化、精准化的教育与服务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IconBackground5">
                <a:extLst>
                  <a:ext uri="{FF2B5EF4-FFF2-40B4-BE49-F238E27FC236}">
                    <a16:creationId xmlns:a16="http://schemas.microsoft.com/office/drawing/2014/main" id="{70172415-2353-01F4-5EA0-C2030267A857}"/>
                  </a:ext>
                </a:extLst>
              </p:cNvPr>
              <p:cNvSpPr/>
              <p:nvPr/>
            </p:nvSpPr>
            <p:spPr>
              <a:xfrm>
                <a:off x="9534170" y="2640030"/>
                <a:ext cx="1712068" cy="914391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Icon5">
                <a:extLst>
                  <a:ext uri="{FF2B5EF4-FFF2-40B4-BE49-F238E27FC236}">
                    <a16:creationId xmlns:a16="http://schemas.microsoft.com/office/drawing/2014/main" id="{C7100928-AD5E-2CA4-0EED-C4E2E42136B6}"/>
                  </a:ext>
                </a:extLst>
              </p:cNvPr>
              <p:cNvSpPr/>
              <p:nvPr/>
            </p:nvSpPr>
            <p:spPr>
              <a:xfrm>
                <a:off x="10195777" y="2921318"/>
                <a:ext cx="388855" cy="376190"/>
              </a:xfrm>
              <a:custGeom>
                <a:avLst/>
                <a:gdLst>
                  <a:gd name="connsiteX0" fmla="*/ 453585 w 600029"/>
                  <a:gd name="connsiteY0" fmla="*/ 282542 h 580488"/>
                  <a:gd name="connsiteX1" fmla="*/ 549682 w 600029"/>
                  <a:gd name="connsiteY1" fmla="*/ 282542 h 580488"/>
                  <a:gd name="connsiteX2" fmla="*/ 549682 w 600029"/>
                  <a:gd name="connsiteY2" fmla="*/ 318406 h 580488"/>
                  <a:gd name="connsiteX3" fmla="*/ 453585 w 600029"/>
                  <a:gd name="connsiteY3" fmla="*/ 318406 h 580488"/>
                  <a:gd name="connsiteX4" fmla="*/ 430645 w 600029"/>
                  <a:gd name="connsiteY4" fmla="*/ 219282 h 580488"/>
                  <a:gd name="connsiteX5" fmla="*/ 424903 w 600029"/>
                  <a:gd name="connsiteY5" fmla="*/ 223582 h 580488"/>
                  <a:gd name="connsiteX6" fmla="*/ 424903 w 600029"/>
                  <a:gd name="connsiteY6" fmla="*/ 227882 h 580488"/>
                  <a:gd name="connsiteX7" fmla="*/ 427774 w 600029"/>
                  <a:gd name="connsiteY7" fmla="*/ 232182 h 580488"/>
                  <a:gd name="connsiteX8" fmla="*/ 436387 w 600029"/>
                  <a:gd name="connsiteY8" fmla="*/ 229315 h 580488"/>
                  <a:gd name="connsiteX9" fmla="*/ 433516 w 600029"/>
                  <a:gd name="connsiteY9" fmla="*/ 220715 h 580488"/>
                  <a:gd name="connsiteX10" fmla="*/ 430645 w 600029"/>
                  <a:gd name="connsiteY10" fmla="*/ 219282 h 580488"/>
                  <a:gd name="connsiteX11" fmla="*/ 354564 w 600029"/>
                  <a:gd name="connsiteY11" fmla="*/ 219282 h 580488"/>
                  <a:gd name="connsiteX12" fmla="*/ 348822 w 600029"/>
                  <a:gd name="connsiteY12" fmla="*/ 222148 h 580488"/>
                  <a:gd name="connsiteX13" fmla="*/ 347387 w 600029"/>
                  <a:gd name="connsiteY13" fmla="*/ 226448 h 580488"/>
                  <a:gd name="connsiteX14" fmla="*/ 350258 w 600029"/>
                  <a:gd name="connsiteY14" fmla="*/ 230748 h 580488"/>
                  <a:gd name="connsiteX15" fmla="*/ 358871 w 600029"/>
                  <a:gd name="connsiteY15" fmla="*/ 227882 h 580488"/>
                  <a:gd name="connsiteX16" fmla="*/ 357435 w 600029"/>
                  <a:gd name="connsiteY16" fmla="*/ 219282 h 580488"/>
                  <a:gd name="connsiteX17" fmla="*/ 354564 w 600029"/>
                  <a:gd name="connsiteY17" fmla="*/ 219282 h 580488"/>
                  <a:gd name="connsiteX18" fmla="*/ 469403 w 600029"/>
                  <a:gd name="connsiteY18" fmla="*/ 199215 h 580488"/>
                  <a:gd name="connsiteX19" fmla="*/ 462225 w 600029"/>
                  <a:gd name="connsiteY19" fmla="*/ 204948 h 580488"/>
                  <a:gd name="connsiteX20" fmla="*/ 465096 w 600029"/>
                  <a:gd name="connsiteY20" fmla="*/ 209248 h 580488"/>
                  <a:gd name="connsiteX21" fmla="*/ 469403 w 600029"/>
                  <a:gd name="connsiteY21" fmla="*/ 212115 h 580488"/>
                  <a:gd name="connsiteX22" fmla="*/ 475145 w 600029"/>
                  <a:gd name="connsiteY22" fmla="*/ 204948 h 580488"/>
                  <a:gd name="connsiteX23" fmla="*/ 469403 w 600029"/>
                  <a:gd name="connsiteY23" fmla="*/ 199215 h 580488"/>
                  <a:gd name="connsiteX24" fmla="*/ 391887 w 600029"/>
                  <a:gd name="connsiteY24" fmla="*/ 197781 h 580488"/>
                  <a:gd name="connsiteX25" fmla="*/ 386145 w 600029"/>
                  <a:gd name="connsiteY25" fmla="*/ 204948 h 580488"/>
                  <a:gd name="connsiteX26" fmla="*/ 391887 w 600029"/>
                  <a:gd name="connsiteY26" fmla="*/ 210681 h 580488"/>
                  <a:gd name="connsiteX27" fmla="*/ 399064 w 600029"/>
                  <a:gd name="connsiteY27" fmla="*/ 204948 h 580488"/>
                  <a:gd name="connsiteX28" fmla="*/ 391887 w 600029"/>
                  <a:gd name="connsiteY28" fmla="*/ 197781 h 580488"/>
                  <a:gd name="connsiteX29" fmla="*/ 315806 w 600029"/>
                  <a:gd name="connsiteY29" fmla="*/ 197781 h 580488"/>
                  <a:gd name="connsiteX30" fmla="*/ 310064 w 600029"/>
                  <a:gd name="connsiteY30" fmla="*/ 200648 h 580488"/>
                  <a:gd name="connsiteX31" fmla="*/ 310064 w 600029"/>
                  <a:gd name="connsiteY31" fmla="*/ 206381 h 580488"/>
                  <a:gd name="connsiteX32" fmla="*/ 312935 w 600029"/>
                  <a:gd name="connsiteY32" fmla="*/ 209248 h 580488"/>
                  <a:gd name="connsiteX33" fmla="*/ 321548 w 600029"/>
                  <a:gd name="connsiteY33" fmla="*/ 207815 h 580488"/>
                  <a:gd name="connsiteX34" fmla="*/ 318677 w 600029"/>
                  <a:gd name="connsiteY34" fmla="*/ 199215 h 580488"/>
                  <a:gd name="connsiteX35" fmla="*/ 315806 w 600029"/>
                  <a:gd name="connsiteY35" fmla="*/ 197781 h 580488"/>
                  <a:gd name="connsiteX36" fmla="*/ 469403 w 600029"/>
                  <a:gd name="connsiteY36" fmla="*/ 156214 h 580488"/>
                  <a:gd name="connsiteX37" fmla="*/ 462225 w 600029"/>
                  <a:gd name="connsiteY37" fmla="*/ 161947 h 580488"/>
                  <a:gd name="connsiteX38" fmla="*/ 469403 w 600029"/>
                  <a:gd name="connsiteY38" fmla="*/ 169114 h 580488"/>
                  <a:gd name="connsiteX39" fmla="*/ 475145 w 600029"/>
                  <a:gd name="connsiteY39" fmla="*/ 161947 h 580488"/>
                  <a:gd name="connsiteX40" fmla="*/ 473709 w 600029"/>
                  <a:gd name="connsiteY40" fmla="*/ 157647 h 580488"/>
                  <a:gd name="connsiteX41" fmla="*/ 469403 w 600029"/>
                  <a:gd name="connsiteY41" fmla="*/ 156214 h 580488"/>
                  <a:gd name="connsiteX42" fmla="*/ 391887 w 600029"/>
                  <a:gd name="connsiteY42" fmla="*/ 154780 h 580488"/>
                  <a:gd name="connsiteX43" fmla="*/ 386145 w 600029"/>
                  <a:gd name="connsiteY43" fmla="*/ 160514 h 580488"/>
                  <a:gd name="connsiteX44" fmla="*/ 391887 w 600029"/>
                  <a:gd name="connsiteY44" fmla="*/ 167681 h 580488"/>
                  <a:gd name="connsiteX45" fmla="*/ 397629 w 600029"/>
                  <a:gd name="connsiteY45" fmla="*/ 160514 h 580488"/>
                  <a:gd name="connsiteX46" fmla="*/ 396193 w 600029"/>
                  <a:gd name="connsiteY46" fmla="*/ 156214 h 580488"/>
                  <a:gd name="connsiteX47" fmla="*/ 391887 w 600029"/>
                  <a:gd name="connsiteY47" fmla="*/ 154780 h 580488"/>
                  <a:gd name="connsiteX48" fmla="*/ 311500 w 600029"/>
                  <a:gd name="connsiteY48" fmla="*/ 154780 h 580488"/>
                  <a:gd name="connsiteX49" fmla="*/ 310064 w 600029"/>
                  <a:gd name="connsiteY49" fmla="*/ 163381 h 580488"/>
                  <a:gd name="connsiteX50" fmla="*/ 318677 w 600029"/>
                  <a:gd name="connsiteY50" fmla="*/ 166247 h 580488"/>
                  <a:gd name="connsiteX51" fmla="*/ 321548 w 600029"/>
                  <a:gd name="connsiteY51" fmla="*/ 161947 h 580488"/>
                  <a:gd name="connsiteX52" fmla="*/ 320113 w 600029"/>
                  <a:gd name="connsiteY52" fmla="*/ 157647 h 580488"/>
                  <a:gd name="connsiteX53" fmla="*/ 314371 w 600029"/>
                  <a:gd name="connsiteY53" fmla="*/ 154780 h 580488"/>
                  <a:gd name="connsiteX54" fmla="*/ 311500 w 600029"/>
                  <a:gd name="connsiteY54" fmla="*/ 154780 h 580488"/>
                  <a:gd name="connsiteX55" fmla="*/ 417725 w 600029"/>
                  <a:gd name="connsiteY55" fmla="*/ 147614 h 580488"/>
                  <a:gd name="connsiteX56" fmla="*/ 404806 w 600029"/>
                  <a:gd name="connsiteY56" fmla="*/ 156214 h 580488"/>
                  <a:gd name="connsiteX57" fmla="*/ 406241 w 600029"/>
                  <a:gd name="connsiteY57" fmla="*/ 160514 h 580488"/>
                  <a:gd name="connsiteX58" fmla="*/ 397629 w 600029"/>
                  <a:gd name="connsiteY58" fmla="*/ 173414 h 580488"/>
                  <a:gd name="connsiteX59" fmla="*/ 397629 w 600029"/>
                  <a:gd name="connsiteY59" fmla="*/ 192048 h 580488"/>
                  <a:gd name="connsiteX60" fmla="*/ 406241 w 600029"/>
                  <a:gd name="connsiteY60" fmla="*/ 204948 h 580488"/>
                  <a:gd name="connsiteX61" fmla="*/ 404806 w 600029"/>
                  <a:gd name="connsiteY61" fmla="*/ 209248 h 580488"/>
                  <a:gd name="connsiteX62" fmla="*/ 419161 w 600029"/>
                  <a:gd name="connsiteY62" fmla="*/ 217848 h 580488"/>
                  <a:gd name="connsiteX63" fmla="*/ 430645 w 600029"/>
                  <a:gd name="connsiteY63" fmla="*/ 212115 h 580488"/>
                  <a:gd name="connsiteX64" fmla="*/ 437822 w 600029"/>
                  <a:gd name="connsiteY64" fmla="*/ 213548 h 580488"/>
                  <a:gd name="connsiteX65" fmla="*/ 442129 w 600029"/>
                  <a:gd name="connsiteY65" fmla="*/ 217848 h 580488"/>
                  <a:gd name="connsiteX66" fmla="*/ 455048 w 600029"/>
                  <a:gd name="connsiteY66" fmla="*/ 209248 h 580488"/>
                  <a:gd name="connsiteX67" fmla="*/ 455048 w 600029"/>
                  <a:gd name="connsiteY67" fmla="*/ 204948 h 580488"/>
                  <a:gd name="connsiteX68" fmla="*/ 467967 w 600029"/>
                  <a:gd name="connsiteY68" fmla="*/ 192048 h 580488"/>
                  <a:gd name="connsiteX69" fmla="*/ 467967 w 600029"/>
                  <a:gd name="connsiteY69" fmla="*/ 176281 h 580488"/>
                  <a:gd name="connsiteX70" fmla="*/ 455048 w 600029"/>
                  <a:gd name="connsiteY70" fmla="*/ 161947 h 580488"/>
                  <a:gd name="connsiteX71" fmla="*/ 455048 w 600029"/>
                  <a:gd name="connsiteY71" fmla="*/ 160514 h 580488"/>
                  <a:gd name="connsiteX72" fmla="*/ 439258 w 600029"/>
                  <a:gd name="connsiteY72" fmla="*/ 150480 h 580488"/>
                  <a:gd name="connsiteX73" fmla="*/ 429209 w 600029"/>
                  <a:gd name="connsiteY73" fmla="*/ 154780 h 580488"/>
                  <a:gd name="connsiteX74" fmla="*/ 423467 w 600029"/>
                  <a:gd name="connsiteY74" fmla="*/ 153347 h 580488"/>
                  <a:gd name="connsiteX75" fmla="*/ 417725 w 600029"/>
                  <a:gd name="connsiteY75" fmla="*/ 147614 h 580488"/>
                  <a:gd name="connsiteX76" fmla="*/ 341645 w 600029"/>
                  <a:gd name="connsiteY76" fmla="*/ 147614 h 580488"/>
                  <a:gd name="connsiteX77" fmla="*/ 327290 w 600029"/>
                  <a:gd name="connsiteY77" fmla="*/ 154780 h 580488"/>
                  <a:gd name="connsiteX78" fmla="*/ 328725 w 600029"/>
                  <a:gd name="connsiteY78" fmla="*/ 163381 h 580488"/>
                  <a:gd name="connsiteX79" fmla="*/ 321548 w 600029"/>
                  <a:gd name="connsiteY79" fmla="*/ 171981 h 580488"/>
                  <a:gd name="connsiteX80" fmla="*/ 318677 w 600029"/>
                  <a:gd name="connsiteY80" fmla="*/ 173414 h 580488"/>
                  <a:gd name="connsiteX81" fmla="*/ 318677 w 600029"/>
                  <a:gd name="connsiteY81" fmla="*/ 190614 h 580488"/>
                  <a:gd name="connsiteX82" fmla="*/ 322983 w 600029"/>
                  <a:gd name="connsiteY82" fmla="*/ 192048 h 580488"/>
                  <a:gd name="connsiteX83" fmla="*/ 328725 w 600029"/>
                  <a:gd name="connsiteY83" fmla="*/ 209248 h 580488"/>
                  <a:gd name="connsiteX84" fmla="*/ 343080 w 600029"/>
                  <a:gd name="connsiteY84" fmla="*/ 216415 h 580488"/>
                  <a:gd name="connsiteX85" fmla="*/ 354564 w 600029"/>
                  <a:gd name="connsiteY85" fmla="*/ 210681 h 580488"/>
                  <a:gd name="connsiteX86" fmla="*/ 360306 w 600029"/>
                  <a:gd name="connsiteY86" fmla="*/ 213548 h 580488"/>
                  <a:gd name="connsiteX87" fmla="*/ 364612 w 600029"/>
                  <a:gd name="connsiteY87" fmla="*/ 216415 h 580488"/>
                  <a:gd name="connsiteX88" fmla="*/ 378967 w 600029"/>
                  <a:gd name="connsiteY88" fmla="*/ 207815 h 580488"/>
                  <a:gd name="connsiteX89" fmla="*/ 377532 w 600029"/>
                  <a:gd name="connsiteY89" fmla="*/ 203515 h 580488"/>
                  <a:gd name="connsiteX90" fmla="*/ 387580 w 600029"/>
                  <a:gd name="connsiteY90" fmla="*/ 190614 h 580488"/>
                  <a:gd name="connsiteX91" fmla="*/ 387580 w 600029"/>
                  <a:gd name="connsiteY91" fmla="*/ 173414 h 580488"/>
                  <a:gd name="connsiteX92" fmla="*/ 377532 w 600029"/>
                  <a:gd name="connsiteY92" fmla="*/ 160514 h 580488"/>
                  <a:gd name="connsiteX93" fmla="*/ 377532 w 600029"/>
                  <a:gd name="connsiteY93" fmla="*/ 159080 h 580488"/>
                  <a:gd name="connsiteX94" fmla="*/ 363177 w 600029"/>
                  <a:gd name="connsiteY94" fmla="*/ 149047 h 580488"/>
                  <a:gd name="connsiteX95" fmla="*/ 353129 w 600029"/>
                  <a:gd name="connsiteY95" fmla="*/ 153347 h 580488"/>
                  <a:gd name="connsiteX96" fmla="*/ 345951 w 600029"/>
                  <a:gd name="connsiteY96" fmla="*/ 151914 h 580488"/>
                  <a:gd name="connsiteX97" fmla="*/ 341645 w 600029"/>
                  <a:gd name="connsiteY97" fmla="*/ 147614 h 580488"/>
                  <a:gd name="connsiteX98" fmla="*/ 429209 w 600029"/>
                  <a:gd name="connsiteY98" fmla="*/ 134713 h 580488"/>
                  <a:gd name="connsiteX99" fmla="*/ 423467 w 600029"/>
                  <a:gd name="connsiteY99" fmla="*/ 137580 h 580488"/>
                  <a:gd name="connsiteX100" fmla="*/ 426338 w 600029"/>
                  <a:gd name="connsiteY100" fmla="*/ 146180 h 580488"/>
                  <a:gd name="connsiteX101" fmla="*/ 434951 w 600029"/>
                  <a:gd name="connsiteY101" fmla="*/ 144747 h 580488"/>
                  <a:gd name="connsiteX102" fmla="*/ 436387 w 600029"/>
                  <a:gd name="connsiteY102" fmla="*/ 139013 h 580488"/>
                  <a:gd name="connsiteX103" fmla="*/ 433516 w 600029"/>
                  <a:gd name="connsiteY103" fmla="*/ 136147 h 580488"/>
                  <a:gd name="connsiteX104" fmla="*/ 429209 w 600029"/>
                  <a:gd name="connsiteY104" fmla="*/ 134713 h 580488"/>
                  <a:gd name="connsiteX105" fmla="*/ 353129 w 600029"/>
                  <a:gd name="connsiteY105" fmla="*/ 133280 h 580488"/>
                  <a:gd name="connsiteX106" fmla="*/ 347387 w 600029"/>
                  <a:gd name="connsiteY106" fmla="*/ 136147 h 580488"/>
                  <a:gd name="connsiteX107" fmla="*/ 350258 w 600029"/>
                  <a:gd name="connsiteY107" fmla="*/ 144747 h 580488"/>
                  <a:gd name="connsiteX108" fmla="*/ 358871 w 600029"/>
                  <a:gd name="connsiteY108" fmla="*/ 143313 h 580488"/>
                  <a:gd name="connsiteX109" fmla="*/ 358871 w 600029"/>
                  <a:gd name="connsiteY109" fmla="*/ 137580 h 580488"/>
                  <a:gd name="connsiteX110" fmla="*/ 356000 w 600029"/>
                  <a:gd name="connsiteY110" fmla="*/ 134713 h 580488"/>
                  <a:gd name="connsiteX111" fmla="*/ 353129 w 600029"/>
                  <a:gd name="connsiteY111" fmla="*/ 133280 h 580488"/>
                  <a:gd name="connsiteX112" fmla="*/ 429209 w 600029"/>
                  <a:gd name="connsiteY112" fmla="*/ 90279 h 580488"/>
                  <a:gd name="connsiteX113" fmla="*/ 423467 w 600029"/>
                  <a:gd name="connsiteY113" fmla="*/ 97446 h 580488"/>
                  <a:gd name="connsiteX114" fmla="*/ 429209 w 600029"/>
                  <a:gd name="connsiteY114" fmla="*/ 103179 h 580488"/>
                  <a:gd name="connsiteX115" fmla="*/ 436387 w 600029"/>
                  <a:gd name="connsiteY115" fmla="*/ 97446 h 580488"/>
                  <a:gd name="connsiteX116" fmla="*/ 433516 w 600029"/>
                  <a:gd name="connsiteY116" fmla="*/ 93146 h 580488"/>
                  <a:gd name="connsiteX117" fmla="*/ 429209 w 600029"/>
                  <a:gd name="connsiteY117" fmla="*/ 90279 h 580488"/>
                  <a:gd name="connsiteX118" fmla="*/ 353129 w 600029"/>
                  <a:gd name="connsiteY118" fmla="*/ 90279 h 580488"/>
                  <a:gd name="connsiteX119" fmla="*/ 345951 w 600029"/>
                  <a:gd name="connsiteY119" fmla="*/ 96013 h 580488"/>
                  <a:gd name="connsiteX120" fmla="*/ 353129 w 600029"/>
                  <a:gd name="connsiteY120" fmla="*/ 103179 h 580488"/>
                  <a:gd name="connsiteX121" fmla="*/ 358871 w 600029"/>
                  <a:gd name="connsiteY121" fmla="*/ 96013 h 580488"/>
                  <a:gd name="connsiteX122" fmla="*/ 357435 w 600029"/>
                  <a:gd name="connsiteY122" fmla="*/ 91713 h 580488"/>
                  <a:gd name="connsiteX123" fmla="*/ 353129 w 600029"/>
                  <a:gd name="connsiteY123" fmla="*/ 90279 h 580488"/>
                  <a:gd name="connsiteX124" fmla="*/ 378967 w 600029"/>
                  <a:gd name="connsiteY124" fmla="*/ 83112 h 580488"/>
                  <a:gd name="connsiteX125" fmla="*/ 366048 w 600029"/>
                  <a:gd name="connsiteY125" fmla="*/ 90279 h 580488"/>
                  <a:gd name="connsiteX126" fmla="*/ 366048 w 600029"/>
                  <a:gd name="connsiteY126" fmla="*/ 96013 h 580488"/>
                  <a:gd name="connsiteX127" fmla="*/ 358871 w 600029"/>
                  <a:gd name="connsiteY127" fmla="*/ 108913 h 580488"/>
                  <a:gd name="connsiteX128" fmla="*/ 358871 w 600029"/>
                  <a:gd name="connsiteY128" fmla="*/ 127547 h 580488"/>
                  <a:gd name="connsiteX129" fmla="*/ 361742 w 600029"/>
                  <a:gd name="connsiteY129" fmla="*/ 128980 h 580488"/>
                  <a:gd name="connsiteX130" fmla="*/ 366048 w 600029"/>
                  <a:gd name="connsiteY130" fmla="*/ 136147 h 580488"/>
                  <a:gd name="connsiteX131" fmla="*/ 366048 w 600029"/>
                  <a:gd name="connsiteY131" fmla="*/ 143313 h 580488"/>
                  <a:gd name="connsiteX132" fmla="*/ 381838 w 600029"/>
                  <a:gd name="connsiteY132" fmla="*/ 151914 h 580488"/>
                  <a:gd name="connsiteX133" fmla="*/ 391887 w 600029"/>
                  <a:gd name="connsiteY133" fmla="*/ 147614 h 580488"/>
                  <a:gd name="connsiteX134" fmla="*/ 400500 w 600029"/>
                  <a:gd name="connsiteY134" fmla="*/ 149047 h 580488"/>
                  <a:gd name="connsiteX135" fmla="*/ 416290 w 600029"/>
                  <a:gd name="connsiteY135" fmla="*/ 140447 h 580488"/>
                  <a:gd name="connsiteX136" fmla="*/ 417725 w 600029"/>
                  <a:gd name="connsiteY136" fmla="*/ 134713 h 580488"/>
                  <a:gd name="connsiteX137" fmla="*/ 427774 w 600029"/>
                  <a:gd name="connsiteY137" fmla="*/ 127547 h 580488"/>
                  <a:gd name="connsiteX138" fmla="*/ 427774 w 600029"/>
                  <a:gd name="connsiteY138" fmla="*/ 110346 h 580488"/>
                  <a:gd name="connsiteX139" fmla="*/ 414854 w 600029"/>
                  <a:gd name="connsiteY139" fmla="*/ 97446 h 580488"/>
                  <a:gd name="connsiteX140" fmla="*/ 416290 w 600029"/>
                  <a:gd name="connsiteY140" fmla="*/ 94579 h 580488"/>
                  <a:gd name="connsiteX141" fmla="*/ 400500 w 600029"/>
                  <a:gd name="connsiteY141" fmla="*/ 85979 h 580488"/>
                  <a:gd name="connsiteX142" fmla="*/ 390451 w 600029"/>
                  <a:gd name="connsiteY142" fmla="*/ 90279 h 580488"/>
                  <a:gd name="connsiteX143" fmla="*/ 383274 w 600029"/>
                  <a:gd name="connsiteY143" fmla="*/ 88846 h 580488"/>
                  <a:gd name="connsiteX144" fmla="*/ 378967 w 600029"/>
                  <a:gd name="connsiteY144" fmla="*/ 83112 h 580488"/>
                  <a:gd name="connsiteX145" fmla="*/ 390451 w 600029"/>
                  <a:gd name="connsiteY145" fmla="*/ 70212 h 580488"/>
                  <a:gd name="connsiteX146" fmla="*/ 384709 w 600029"/>
                  <a:gd name="connsiteY146" fmla="*/ 73079 h 580488"/>
                  <a:gd name="connsiteX147" fmla="*/ 387580 w 600029"/>
                  <a:gd name="connsiteY147" fmla="*/ 81679 h 580488"/>
                  <a:gd name="connsiteX148" fmla="*/ 396193 w 600029"/>
                  <a:gd name="connsiteY148" fmla="*/ 78812 h 580488"/>
                  <a:gd name="connsiteX149" fmla="*/ 396193 w 600029"/>
                  <a:gd name="connsiteY149" fmla="*/ 74512 h 580488"/>
                  <a:gd name="connsiteX150" fmla="*/ 393322 w 600029"/>
                  <a:gd name="connsiteY150" fmla="*/ 70212 h 580488"/>
                  <a:gd name="connsiteX151" fmla="*/ 390451 w 600029"/>
                  <a:gd name="connsiteY151" fmla="*/ 70212 h 580488"/>
                  <a:gd name="connsiteX152" fmla="*/ 390451 w 600029"/>
                  <a:gd name="connsiteY152" fmla="*/ 61612 h 580488"/>
                  <a:gd name="connsiteX153" fmla="*/ 397629 w 600029"/>
                  <a:gd name="connsiteY153" fmla="*/ 64479 h 580488"/>
                  <a:gd name="connsiteX154" fmla="*/ 403370 w 600029"/>
                  <a:gd name="connsiteY154" fmla="*/ 73079 h 580488"/>
                  <a:gd name="connsiteX155" fmla="*/ 403370 w 600029"/>
                  <a:gd name="connsiteY155" fmla="*/ 78812 h 580488"/>
                  <a:gd name="connsiteX156" fmla="*/ 419161 w 600029"/>
                  <a:gd name="connsiteY156" fmla="*/ 88846 h 580488"/>
                  <a:gd name="connsiteX157" fmla="*/ 429209 w 600029"/>
                  <a:gd name="connsiteY157" fmla="*/ 83112 h 580488"/>
                  <a:gd name="connsiteX158" fmla="*/ 439258 w 600029"/>
                  <a:gd name="connsiteY158" fmla="*/ 87412 h 580488"/>
                  <a:gd name="connsiteX159" fmla="*/ 443564 w 600029"/>
                  <a:gd name="connsiteY159" fmla="*/ 97446 h 580488"/>
                  <a:gd name="connsiteX160" fmla="*/ 434951 w 600029"/>
                  <a:gd name="connsiteY160" fmla="*/ 110346 h 580488"/>
                  <a:gd name="connsiteX161" fmla="*/ 436387 w 600029"/>
                  <a:gd name="connsiteY161" fmla="*/ 127547 h 580488"/>
                  <a:gd name="connsiteX162" fmla="*/ 439258 w 600029"/>
                  <a:gd name="connsiteY162" fmla="*/ 130413 h 580488"/>
                  <a:gd name="connsiteX163" fmla="*/ 443564 w 600029"/>
                  <a:gd name="connsiteY163" fmla="*/ 137580 h 580488"/>
                  <a:gd name="connsiteX164" fmla="*/ 443564 w 600029"/>
                  <a:gd name="connsiteY164" fmla="*/ 144747 h 580488"/>
                  <a:gd name="connsiteX165" fmla="*/ 457919 w 600029"/>
                  <a:gd name="connsiteY165" fmla="*/ 153347 h 580488"/>
                  <a:gd name="connsiteX166" fmla="*/ 469403 w 600029"/>
                  <a:gd name="connsiteY166" fmla="*/ 147614 h 580488"/>
                  <a:gd name="connsiteX167" fmla="*/ 479451 w 600029"/>
                  <a:gd name="connsiteY167" fmla="*/ 151914 h 580488"/>
                  <a:gd name="connsiteX168" fmla="*/ 482322 w 600029"/>
                  <a:gd name="connsiteY168" fmla="*/ 161947 h 580488"/>
                  <a:gd name="connsiteX169" fmla="*/ 475145 w 600029"/>
                  <a:gd name="connsiteY169" fmla="*/ 174847 h 580488"/>
                  <a:gd name="connsiteX170" fmla="*/ 475145 w 600029"/>
                  <a:gd name="connsiteY170" fmla="*/ 193481 h 580488"/>
                  <a:gd name="connsiteX171" fmla="*/ 482322 w 600029"/>
                  <a:gd name="connsiteY171" fmla="*/ 206381 h 580488"/>
                  <a:gd name="connsiteX172" fmla="*/ 469403 w 600029"/>
                  <a:gd name="connsiteY172" fmla="*/ 219282 h 580488"/>
                  <a:gd name="connsiteX173" fmla="*/ 459354 w 600029"/>
                  <a:gd name="connsiteY173" fmla="*/ 216415 h 580488"/>
                  <a:gd name="connsiteX174" fmla="*/ 444999 w 600029"/>
                  <a:gd name="connsiteY174" fmla="*/ 225015 h 580488"/>
                  <a:gd name="connsiteX175" fmla="*/ 443564 w 600029"/>
                  <a:gd name="connsiteY175" fmla="*/ 233615 h 580488"/>
                  <a:gd name="connsiteX176" fmla="*/ 430645 w 600029"/>
                  <a:gd name="connsiteY176" fmla="*/ 239349 h 580488"/>
                  <a:gd name="connsiteX177" fmla="*/ 423467 w 600029"/>
                  <a:gd name="connsiteY177" fmla="*/ 237915 h 580488"/>
                  <a:gd name="connsiteX178" fmla="*/ 417725 w 600029"/>
                  <a:gd name="connsiteY178" fmla="*/ 229315 h 580488"/>
                  <a:gd name="connsiteX179" fmla="*/ 416290 w 600029"/>
                  <a:gd name="connsiteY179" fmla="*/ 225015 h 580488"/>
                  <a:gd name="connsiteX180" fmla="*/ 400500 w 600029"/>
                  <a:gd name="connsiteY180" fmla="*/ 214981 h 580488"/>
                  <a:gd name="connsiteX181" fmla="*/ 391887 w 600029"/>
                  <a:gd name="connsiteY181" fmla="*/ 217848 h 580488"/>
                  <a:gd name="connsiteX182" fmla="*/ 383274 w 600029"/>
                  <a:gd name="connsiteY182" fmla="*/ 214981 h 580488"/>
                  <a:gd name="connsiteX183" fmla="*/ 367483 w 600029"/>
                  <a:gd name="connsiteY183" fmla="*/ 223582 h 580488"/>
                  <a:gd name="connsiteX184" fmla="*/ 366048 w 600029"/>
                  <a:gd name="connsiteY184" fmla="*/ 232182 h 580488"/>
                  <a:gd name="connsiteX185" fmla="*/ 353129 w 600029"/>
                  <a:gd name="connsiteY185" fmla="*/ 239349 h 580488"/>
                  <a:gd name="connsiteX186" fmla="*/ 347387 w 600029"/>
                  <a:gd name="connsiteY186" fmla="*/ 236482 h 580488"/>
                  <a:gd name="connsiteX187" fmla="*/ 340209 w 600029"/>
                  <a:gd name="connsiteY187" fmla="*/ 229315 h 580488"/>
                  <a:gd name="connsiteX188" fmla="*/ 340209 w 600029"/>
                  <a:gd name="connsiteY188" fmla="*/ 223582 h 580488"/>
                  <a:gd name="connsiteX189" fmla="*/ 324419 w 600029"/>
                  <a:gd name="connsiteY189" fmla="*/ 214981 h 580488"/>
                  <a:gd name="connsiteX190" fmla="*/ 315806 w 600029"/>
                  <a:gd name="connsiteY190" fmla="*/ 217848 h 580488"/>
                  <a:gd name="connsiteX191" fmla="*/ 308629 w 600029"/>
                  <a:gd name="connsiteY191" fmla="*/ 216415 h 580488"/>
                  <a:gd name="connsiteX192" fmla="*/ 302887 w 600029"/>
                  <a:gd name="connsiteY192" fmla="*/ 207815 h 580488"/>
                  <a:gd name="connsiteX193" fmla="*/ 304322 w 600029"/>
                  <a:gd name="connsiteY193" fmla="*/ 196348 h 580488"/>
                  <a:gd name="connsiteX194" fmla="*/ 311500 w 600029"/>
                  <a:gd name="connsiteY194" fmla="*/ 190614 h 580488"/>
                  <a:gd name="connsiteX195" fmla="*/ 310064 w 600029"/>
                  <a:gd name="connsiteY195" fmla="*/ 173414 h 580488"/>
                  <a:gd name="connsiteX196" fmla="*/ 304322 w 600029"/>
                  <a:gd name="connsiteY196" fmla="*/ 170547 h 580488"/>
                  <a:gd name="connsiteX197" fmla="*/ 289967 w 600029"/>
                  <a:gd name="connsiteY197" fmla="*/ 180581 h 580488"/>
                  <a:gd name="connsiteX198" fmla="*/ 295709 w 600029"/>
                  <a:gd name="connsiteY198" fmla="*/ 192048 h 580488"/>
                  <a:gd name="connsiteX199" fmla="*/ 169387 w 600029"/>
                  <a:gd name="connsiteY199" fmla="*/ 256549 h 580488"/>
                  <a:gd name="connsiteX200" fmla="*/ 162210 w 600029"/>
                  <a:gd name="connsiteY200" fmla="*/ 388418 h 580488"/>
                  <a:gd name="connsiteX201" fmla="*/ 157903 w 600029"/>
                  <a:gd name="connsiteY201" fmla="*/ 388418 h 580488"/>
                  <a:gd name="connsiteX202" fmla="*/ 157903 w 600029"/>
                  <a:gd name="connsiteY202" fmla="*/ 405618 h 580488"/>
                  <a:gd name="connsiteX203" fmla="*/ 157903 w 600029"/>
                  <a:gd name="connsiteY203" fmla="*/ 417085 h 580488"/>
                  <a:gd name="connsiteX204" fmla="*/ 157903 w 600029"/>
                  <a:gd name="connsiteY204" fmla="*/ 547521 h 580488"/>
                  <a:gd name="connsiteX205" fmla="*/ 162210 w 600029"/>
                  <a:gd name="connsiteY205" fmla="*/ 547521 h 580488"/>
                  <a:gd name="connsiteX206" fmla="*/ 192355 w 600029"/>
                  <a:gd name="connsiteY206" fmla="*/ 554688 h 580488"/>
                  <a:gd name="connsiteX207" fmla="*/ 192355 w 600029"/>
                  <a:gd name="connsiteY207" fmla="*/ 580488 h 580488"/>
                  <a:gd name="connsiteX208" fmla="*/ 166516 w 600029"/>
                  <a:gd name="connsiteY208" fmla="*/ 580488 h 580488"/>
                  <a:gd name="connsiteX209" fmla="*/ 137806 w 600029"/>
                  <a:gd name="connsiteY209" fmla="*/ 576188 h 580488"/>
                  <a:gd name="connsiteX210" fmla="*/ 137806 w 600029"/>
                  <a:gd name="connsiteY210" fmla="*/ 580488 h 580488"/>
                  <a:gd name="connsiteX211" fmla="*/ 104790 w 600029"/>
                  <a:gd name="connsiteY211" fmla="*/ 580488 h 580488"/>
                  <a:gd name="connsiteX212" fmla="*/ 104790 w 600029"/>
                  <a:gd name="connsiteY212" fmla="*/ 550388 h 580488"/>
                  <a:gd name="connsiteX213" fmla="*/ 104790 w 600029"/>
                  <a:gd name="connsiteY213" fmla="*/ 547521 h 580488"/>
                  <a:gd name="connsiteX214" fmla="*/ 104790 w 600029"/>
                  <a:gd name="connsiteY214" fmla="*/ 417085 h 580488"/>
                  <a:gd name="connsiteX215" fmla="*/ 86129 w 600029"/>
                  <a:gd name="connsiteY215" fmla="*/ 417085 h 580488"/>
                  <a:gd name="connsiteX216" fmla="*/ 86129 w 600029"/>
                  <a:gd name="connsiteY216" fmla="*/ 547521 h 580488"/>
                  <a:gd name="connsiteX217" fmla="*/ 86129 w 600029"/>
                  <a:gd name="connsiteY217" fmla="*/ 550388 h 580488"/>
                  <a:gd name="connsiteX218" fmla="*/ 86129 w 600029"/>
                  <a:gd name="connsiteY218" fmla="*/ 580488 h 580488"/>
                  <a:gd name="connsiteX219" fmla="*/ 54548 w 600029"/>
                  <a:gd name="connsiteY219" fmla="*/ 580488 h 580488"/>
                  <a:gd name="connsiteX220" fmla="*/ 54548 w 600029"/>
                  <a:gd name="connsiteY220" fmla="*/ 576188 h 580488"/>
                  <a:gd name="connsiteX221" fmla="*/ 24403 w 600029"/>
                  <a:gd name="connsiteY221" fmla="*/ 580488 h 580488"/>
                  <a:gd name="connsiteX222" fmla="*/ 0 w 600029"/>
                  <a:gd name="connsiteY222" fmla="*/ 580488 h 580488"/>
                  <a:gd name="connsiteX223" fmla="*/ 0 w 600029"/>
                  <a:gd name="connsiteY223" fmla="*/ 554688 h 580488"/>
                  <a:gd name="connsiteX224" fmla="*/ 28710 w 600029"/>
                  <a:gd name="connsiteY224" fmla="*/ 547521 h 580488"/>
                  <a:gd name="connsiteX225" fmla="*/ 34452 w 600029"/>
                  <a:gd name="connsiteY225" fmla="*/ 547521 h 580488"/>
                  <a:gd name="connsiteX226" fmla="*/ 34452 w 600029"/>
                  <a:gd name="connsiteY226" fmla="*/ 417085 h 580488"/>
                  <a:gd name="connsiteX227" fmla="*/ 34452 w 600029"/>
                  <a:gd name="connsiteY227" fmla="*/ 405618 h 580488"/>
                  <a:gd name="connsiteX228" fmla="*/ 34452 w 600029"/>
                  <a:gd name="connsiteY228" fmla="*/ 388418 h 580488"/>
                  <a:gd name="connsiteX229" fmla="*/ 30145 w 600029"/>
                  <a:gd name="connsiteY229" fmla="*/ 388418 h 580488"/>
                  <a:gd name="connsiteX230" fmla="*/ 28710 w 600029"/>
                  <a:gd name="connsiteY230" fmla="*/ 361184 h 580488"/>
                  <a:gd name="connsiteX231" fmla="*/ 4306 w 600029"/>
                  <a:gd name="connsiteY231" fmla="*/ 361184 h 580488"/>
                  <a:gd name="connsiteX232" fmla="*/ 7177 w 600029"/>
                  <a:gd name="connsiteY232" fmla="*/ 230748 h 580488"/>
                  <a:gd name="connsiteX233" fmla="*/ 67468 w 600029"/>
                  <a:gd name="connsiteY233" fmla="*/ 219282 h 580488"/>
                  <a:gd name="connsiteX234" fmla="*/ 94742 w 600029"/>
                  <a:gd name="connsiteY234" fmla="*/ 252249 h 580488"/>
                  <a:gd name="connsiteX235" fmla="*/ 122016 w 600029"/>
                  <a:gd name="connsiteY235" fmla="*/ 219282 h 580488"/>
                  <a:gd name="connsiteX236" fmla="*/ 163645 w 600029"/>
                  <a:gd name="connsiteY236" fmla="*/ 219282 h 580488"/>
                  <a:gd name="connsiteX237" fmla="*/ 278484 w 600029"/>
                  <a:gd name="connsiteY237" fmla="*/ 159080 h 580488"/>
                  <a:gd name="connsiteX238" fmla="*/ 285661 w 600029"/>
                  <a:gd name="connsiteY238" fmla="*/ 171981 h 580488"/>
                  <a:gd name="connsiteX239" fmla="*/ 301451 w 600029"/>
                  <a:gd name="connsiteY239" fmla="*/ 161947 h 580488"/>
                  <a:gd name="connsiteX240" fmla="*/ 307193 w 600029"/>
                  <a:gd name="connsiteY240" fmla="*/ 149047 h 580488"/>
                  <a:gd name="connsiteX241" fmla="*/ 314371 w 600029"/>
                  <a:gd name="connsiteY241" fmla="*/ 146180 h 580488"/>
                  <a:gd name="connsiteX242" fmla="*/ 322983 w 600029"/>
                  <a:gd name="connsiteY242" fmla="*/ 149047 h 580488"/>
                  <a:gd name="connsiteX243" fmla="*/ 338774 w 600029"/>
                  <a:gd name="connsiteY243" fmla="*/ 139013 h 580488"/>
                  <a:gd name="connsiteX244" fmla="*/ 340209 w 600029"/>
                  <a:gd name="connsiteY244" fmla="*/ 133280 h 580488"/>
                  <a:gd name="connsiteX245" fmla="*/ 348822 w 600029"/>
                  <a:gd name="connsiteY245" fmla="*/ 126113 h 580488"/>
                  <a:gd name="connsiteX246" fmla="*/ 348822 w 600029"/>
                  <a:gd name="connsiteY246" fmla="*/ 108913 h 580488"/>
                  <a:gd name="connsiteX247" fmla="*/ 338774 w 600029"/>
                  <a:gd name="connsiteY247" fmla="*/ 98879 h 580488"/>
                  <a:gd name="connsiteX248" fmla="*/ 341645 w 600029"/>
                  <a:gd name="connsiteY248" fmla="*/ 87412 h 580488"/>
                  <a:gd name="connsiteX249" fmla="*/ 353129 w 600029"/>
                  <a:gd name="connsiteY249" fmla="*/ 81679 h 580488"/>
                  <a:gd name="connsiteX250" fmla="*/ 360306 w 600029"/>
                  <a:gd name="connsiteY250" fmla="*/ 84546 h 580488"/>
                  <a:gd name="connsiteX251" fmla="*/ 376096 w 600029"/>
                  <a:gd name="connsiteY251" fmla="*/ 75946 h 580488"/>
                  <a:gd name="connsiteX252" fmla="*/ 378967 w 600029"/>
                  <a:gd name="connsiteY252" fmla="*/ 68779 h 580488"/>
                  <a:gd name="connsiteX253" fmla="*/ 390451 w 600029"/>
                  <a:gd name="connsiteY253" fmla="*/ 61612 h 580488"/>
                  <a:gd name="connsiteX254" fmla="*/ 94832 w 600029"/>
                  <a:gd name="connsiteY254" fmla="*/ 61612 h 580488"/>
                  <a:gd name="connsiteX255" fmla="*/ 168054 w 600029"/>
                  <a:gd name="connsiteY255" fmla="*/ 134719 h 580488"/>
                  <a:gd name="connsiteX256" fmla="*/ 94832 w 600029"/>
                  <a:gd name="connsiteY256" fmla="*/ 207826 h 580488"/>
                  <a:gd name="connsiteX257" fmla="*/ 21610 w 600029"/>
                  <a:gd name="connsiteY257" fmla="*/ 134719 h 580488"/>
                  <a:gd name="connsiteX258" fmla="*/ 94832 w 600029"/>
                  <a:gd name="connsiteY258" fmla="*/ 61612 h 580488"/>
                  <a:gd name="connsiteX259" fmla="*/ 56095 w 600029"/>
                  <a:gd name="connsiteY259" fmla="*/ 0 h 580488"/>
                  <a:gd name="connsiteX260" fmla="*/ 600029 w 600029"/>
                  <a:gd name="connsiteY260" fmla="*/ 0 h 580488"/>
                  <a:gd name="connsiteX261" fmla="*/ 600029 w 600029"/>
                  <a:gd name="connsiteY261" fmla="*/ 364156 h 580488"/>
                  <a:gd name="connsiteX262" fmla="*/ 180956 w 600029"/>
                  <a:gd name="connsiteY262" fmla="*/ 364156 h 580488"/>
                  <a:gd name="connsiteX263" fmla="*/ 182391 w 600029"/>
                  <a:gd name="connsiteY263" fmla="*/ 339783 h 580488"/>
                  <a:gd name="connsiteX264" fmla="*/ 574196 w 600029"/>
                  <a:gd name="connsiteY264" fmla="*/ 339783 h 580488"/>
                  <a:gd name="connsiteX265" fmla="*/ 574196 w 600029"/>
                  <a:gd name="connsiteY265" fmla="*/ 24373 h 580488"/>
                  <a:gd name="connsiteX266" fmla="*/ 80493 w 600029"/>
                  <a:gd name="connsiteY266" fmla="*/ 24373 h 580488"/>
                  <a:gd name="connsiteX267" fmla="*/ 80493 w 600029"/>
                  <a:gd name="connsiteY267" fmla="*/ 48745 h 580488"/>
                  <a:gd name="connsiteX268" fmla="*/ 56095 w 600029"/>
                  <a:gd name="connsiteY268" fmla="*/ 57347 h 58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</a:cxnLst>
                <a:rect l="l" t="t" r="r" b="b"/>
                <a:pathLst>
                  <a:path w="600029" h="580488">
                    <a:moveTo>
                      <a:pt x="453585" y="282542"/>
                    </a:moveTo>
                    <a:lnTo>
                      <a:pt x="549682" y="282542"/>
                    </a:lnTo>
                    <a:lnTo>
                      <a:pt x="549682" y="318406"/>
                    </a:lnTo>
                    <a:lnTo>
                      <a:pt x="453585" y="318406"/>
                    </a:lnTo>
                    <a:close/>
                    <a:moveTo>
                      <a:pt x="430645" y="219282"/>
                    </a:moveTo>
                    <a:cubicBezTo>
                      <a:pt x="429209" y="219282"/>
                      <a:pt x="426338" y="220715"/>
                      <a:pt x="424903" y="223582"/>
                    </a:cubicBezTo>
                    <a:cubicBezTo>
                      <a:pt x="424903" y="225015"/>
                      <a:pt x="424903" y="226448"/>
                      <a:pt x="424903" y="227882"/>
                    </a:cubicBezTo>
                    <a:cubicBezTo>
                      <a:pt x="424903" y="229315"/>
                      <a:pt x="426338" y="230748"/>
                      <a:pt x="427774" y="232182"/>
                    </a:cubicBezTo>
                    <a:cubicBezTo>
                      <a:pt x="430645" y="233615"/>
                      <a:pt x="434951" y="232182"/>
                      <a:pt x="436387" y="229315"/>
                    </a:cubicBezTo>
                    <a:cubicBezTo>
                      <a:pt x="437822" y="226448"/>
                      <a:pt x="436387" y="222148"/>
                      <a:pt x="433516" y="220715"/>
                    </a:cubicBezTo>
                    <a:cubicBezTo>
                      <a:pt x="433516" y="220715"/>
                      <a:pt x="432080" y="219282"/>
                      <a:pt x="430645" y="219282"/>
                    </a:cubicBezTo>
                    <a:close/>
                    <a:moveTo>
                      <a:pt x="354564" y="219282"/>
                    </a:moveTo>
                    <a:cubicBezTo>
                      <a:pt x="351693" y="219282"/>
                      <a:pt x="348822" y="219282"/>
                      <a:pt x="348822" y="222148"/>
                    </a:cubicBezTo>
                    <a:cubicBezTo>
                      <a:pt x="347387" y="223582"/>
                      <a:pt x="347387" y="225015"/>
                      <a:pt x="347387" y="226448"/>
                    </a:cubicBezTo>
                    <a:cubicBezTo>
                      <a:pt x="348822" y="227882"/>
                      <a:pt x="348822" y="229315"/>
                      <a:pt x="350258" y="230748"/>
                    </a:cubicBezTo>
                    <a:cubicBezTo>
                      <a:pt x="353129" y="232182"/>
                      <a:pt x="357435" y="230748"/>
                      <a:pt x="358871" y="227882"/>
                    </a:cubicBezTo>
                    <a:cubicBezTo>
                      <a:pt x="361742" y="225015"/>
                      <a:pt x="360306" y="220715"/>
                      <a:pt x="357435" y="219282"/>
                    </a:cubicBezTo>
                    <a:cubicBezTo>
                      <a:pt x="356000" y="219282"/>
                      <a:pt x="354564" y="219282"/>
                      <a:pt x="354564" y="219282"/>
                    </a:cubicBezTo>
                    <a:close/>
                    <a:moveTo>
                      <a:pt x="469403" y="199215"/>
                    </a:moveTo>
                    <a:cubicBezTo>
                      <a:pt x="465096" y="199215"/>
                      <a:pt x="462225" y="202081"/>
                      <a:pt x="462225" y="204948"/>
                    </a:cubicBezTo>
                    <a:cubicBezTo>
                      <a:pt x="462225" y="207815"/>
                      <a:pt x="463661" y="209248"/>
                      <a:pt x="465096" y="209248"/>
                    </a:cubicBezTo>
                    <a:cubicBezTo>
                      <a:pt x="465096" y="210681"/>
                      <a:pt x="466532" y="212115"/>
                      <a:pt x="469403" y="212115"/>
                    </a:cubicBezTo>
                    <a:cubicBezTo>
                      <a:pt x="472274" y="212115"/>
                      <a:pt x="475145" y="209248"/>
                      <a:pt x="475145" y="204948"/>
                    </a:cubicBezTo>
                    <a:cubicBezTo>
                      <a:pt x="475145" y="202081"/>
                      <a:pt x="472274" y="199215"/>
                      <a:pt x="469403" y="199215"/>
                    </a:cubicBezTo>
                    <a:close/>
                    <a:moveTo>
                      <a:pt x="391887" y="197781"/>
                    </a:moveTo>
                    <a:cubicBezTo>
                      <a:pt x="389016" y="197781"/>
                      <a:pt x="386145" y="200648"/>
                      <a:pt x="386145" y="204948"/>
                    </a:cubicBezTo>
                    <a:cubicBezTo>
                      <a:pt x="386145" y="207815"/>
                      <a:pt x="389016" y="210681"/>
                      <a:pt x="391887" y="210681"/>
                    </a:cubicBezTo>
                    <a:cubicBezTo>
                      <a:pt x="396193" y="210681"/>
                      <a:pt x="399064" y="207815"/>
                      <a:pt x="399064" y="204948"/>
                    </a:cubicBezTo>
                    <a:cubicBezTo>
                      <a:pt x="399064" y="200648"/>
                      <a:pt x="396193" y="197781"/>
                      <a:pt x="391887" y="197781"/>
                    </a:cubicBezTo>
                    <a:close/>
                    <a:moveTo>
                      <a:pt x="315806" y="197781"/>
                    </a:moveTo>
                    <a:cubicBezTo>
                      <a:pt x="312935" y="197781"/>
                      <a:pt x="311500" y="199215"/>
                      <a:pt x="310064" y="200648"/>
                    </a:cubicBezTo>
                    <a:cubicBezTo>
                      <a:pt x="310064" y="202081"/>
                      <a:pt x="308629" y="203515"/>
                      <a:pt x="310064" y="206381"/>
                    </a:cubicBezTo>
                    <a:cubicBezTo>
                      <a:pt x="310064" y="207815"/>
                      <a:pt x="311500" y="209248"/>
                      <a:pt x="312935" y="209248"/>
                    </a:cubicBezTo>
                    <a:cubicBezTo>
                      <a:pt x="315806" y="210681"/>
                      <a:pt x="320113" y="210681"/>
                      <a:pt x="321548" y="207815"/>
                    </a:cubicBezTo>
                    <a:cubicBezTo>
                      <a:pt x="322983" y="203515"/>
                      <a:pt x="321548" y="200648"/>
                      <a:pt x="318677" y="199215"/>
                    </a:cubicBezTo>
                    <a:cubicBezTo>
                      <a:pt x="318677" y="197781"/>
                      <a:pt x="317242" y="197781"/>
                      <a:pt x="315806" y="197781"/>
                    </a:cubicBezTo>
                    <a:close/>
                    <a:moveTo>
                      <a:pt x="469403" y="156214"/>
                    </a:moveTo>
                    <a:cubicBezTo>
                      <a:pt x="465096" y="156214"/>
                      <a:pt x="462225" y="159080"/>
                      <a:pt x="462225" y="161947"/>
                    </a:cubicBezTo>
                    <a:cubicBezTo>
                      <a:pt x="462225" y="166247"/>
                      <a:pt x="465096" y="169114"/>
                      <a:pt x="469403" y="169114"/>
                    </a:cubicBezTo>
                    <a:cubicBezTo>
                      <a:pt x="472274" y="169114"/>
                      <a:pt x="475145" y="166247"/>
                      <a:pt x="475145" y="161947"/>
                    </a:cubicBezTo>
                    <a:cubicBezTo>
                      <a:pt x="475145" y="160514"/>
                      <a:pt x="475145" y="159080"/>
                      <a:pt x="473709" y="157647"/>
                    </a:cubicBezTo>
                    <a:cubicBezTo>
                      <a:pt x="472274" y="156214"/>
                      <a:pt x="470838" y="156214"/>
                      <a:pt x="469403" y="156214"/>
                    </a:cubicBezTo>
                    <a:close/>
                    <a:moveTo>
                      <a:pt x="391887" y="154780"/>
                    </a:moveTo>
                    <a:cubicBezTo>
                      <a:pt x="389016" y="154780"/>
                      <a:pt x="386145" y="157647"/>
                      <a:pt x="386145" y="160514"/>
                    </a:cubicBezTo>
                    <a:cubicBezTo>
                      <a:pt x="386145" y="164814"/>
                      <a:pt x="389016" y="167681"/>
                      <a:pt x="391887" y="167681"/>
                    </a:cubicBezTo>
                    <a:cubicBezTo>
                      <a:pt x="394758" y="167681"/>
                      <a:pt x="397629" y="164814"/>
                      <a:pt x="397629" y="160514"/>
                    </a:cubicBezTo>
                    <a:cubicBezTo>
                      <a:pt x="399064" y="159080"/>
                      <a:pt x="397629" y="157647"/>
                      <a:pt x="396193" y="156214"/>
                    </a:cubicBezTo>
                    <a:cubicBezTo>
                      <a:pt x="394758" y="154780"/>
                      <a:pt x="393322" y="154780"/>
                      <a:pt x="391887" y="154780"/>
                    </a:cubicBezTo>
                    <a:close/>
                    <a:moveTo>
                      <a:pt x="311500" y="154780"/>
                    </a:moveTo>
                    <a:cubicBezTo>
                      <a:pt x="308629" y="156214"/>
                      <a:pt x="307193" y="160514"/>
                      <a:pt x="310064" y="163381"/>
                    </a:cubicBezTo>
                    <a:cubicBezTo>
                      <a:pt x="311500" y="166247"/>
                      <a:pt x="315806" y="167681"/>
                      <a:pt x="318677" y="166247"/>
                    </a:cubicBezTo>
                    <a:cubicBezTo>
                      <a:pt x="320113" y="164814"/>
                      <a:pt x="320113" y="163381"/>
                      <a:pt x="321548" y="161947"/>
                    </a:cubicBezTo>
                    <a:cubicBezTo>
                      <a:pt x="321548" y="160514"/>
                      <a:pt x="321548" y="159080"/>
                      <a:pt x="320113" y="157647"/>
                    </a:cubicBezTo>
                    <a:cubicBezTo>
                      <a:pt x="318677" y="154780"/>
                      <a:pt x="317242" y="154780"/>
                      <a:pt x="314371" y="154780"/>
                    </a:cubicBezTo>
                    <a:cubicBezTo>
                      <a:pt x="314371" y="154780"/>
                      <a:pt x="312935" y="154780"/>
                      <a:pt x="311500" y="154780"/>
                    </a:cubicBezTo>
                    <a:close/>
                    <a:moveTo>
                      <a:pt x="417725" y="147614"/>
                    </a:moveTo>
                    <a:lnTo>
                      <a:pt x="404806" y="156214"/>
                    </a:lnTo>
                    <a:cubicBezTo>
                      <a:pt x="404806" y="157647"/>
                      <a:pt x="406241" y="159080"/>
                      <a:pt x="406241" y="160514"/>
                    </a:cubicBezTo>
                    <a:cubicBezTo>
                      <a:pt x="406241" y="166247"/>
                      <a:pt x="401935" y="171981"/>
                      <a:pt x="397629" y="173414"/>
                    </a:cubicBezTo>
                    <a:lnTo>
                      <a:pt x="397629" y="192048"/>
                    </a:lnTo>
                    <a:cubicBezTo>
                      <a:pt x="403370" y="194914"/>
                      <a:pt x="406241" y="199215"/>
                      <a:pt x="406241" y="204948"/>
                    </a:cubicBezTo>
                    <a:cubicBezTo>
                      <a:pt x="406241" y="206381"/>
                      <a:pt x="406241" y="207815"/>
                      <a:pt x="404806" y="209248"/>
                    </a:cubicBezTo>
                    <a:lnTo>
                      <a:pt x="419161" y="217848"/>
                    </a:lnTo>
                    <a:cubicBezTo>
                      <a:pt x="422032" y="214981"/>
                      <a:pt x="426338" y="212115"/>
                      <a:pt x="430645" y="212115"/>
                    </a:cubicBezTo>
                    <a:cubicBezTo>
                      <a:pt x="433516" y="212115"/>
                      <a:pt x="434951" y="213548"/>
                      <a:pt x="437822" y="213548"/>
                    </a:cubicBezTo>
                    <a:cubicBezTo>
                      <a:pt x="439258" y="214981"/>
                      <a:pt x="440693" y="216415"/>
                      <a:pt x="442129" y="217848"/>
                    </a:cubicBezTo>
                    <a:lnTo>
                      <a:pt x="455048" y="209248"/>
                    </a:lnTo>
                    <a:cubicBezTo>
                      <a:pt x="455048" y="207815"/>
                      <a:pt x="455048" y="206381"/>
                      <a:pt x="455048" y="204948"/>
                    </a:cubicBezTo>
                    <a:cubicBezTo>
                      <a:pt x="455048" y="197781"/>
                      <a:pt x="460790" y="192048"/>
                      <a:pt x="467967" y="192048"/>
                    </a:cubicBezTo>
                    <a:lnTo>
                      <a:pt x="467967" y="176281"/>
                    </a:lnTo>
                    <a:cubicBezTo>
                      <a:pt x="460790" y="174847"/>
                      <a:pt x="455048" y="169114"/>
                      <a:pt x="455048" y="161947"/>
                    </a:cubicBezTo>
                    <a:cubicBezTo>
                      <a:pt x="455048" y="160514"/>
                      <a:pt x="455048" y="160514"/>
                      <a:pt x="455048" y="160514"/>
                    </a:cubicBezTo>
                    <a:lnTo>
                      <a:pt x="439258" y="150480"/>
                    </a:lnTo>
                    <a:cubicBezTo>
                      <a:pt x="436387" y="153347"/>
                      <a:pt x="433516" y="154780"/>
                      <a:pt x="429209" y="154780"/>
                    </a:cubicBezTo>
                    <a:cubicBezTo>
                      <a:pt x="427774" y="154780"/>
                      <a:pt x="424903" y="154780"/>
                      <a:pt x="423467" y="153347"/>
                    </a:cubicBezTo>
                    <a:cubicBezTo>
                      <a:pt x="420596" y="151914"/>
                      <a:pt x="419161" y="150480"/>
                      <a:pt x="417725" y="147614"/>
                    </a:cubicBezTo>
                    <a:close/>
                    <a:moveTo>
                      <a:pt x="341645" y="147614"/>
                    </a:moveTo>
                    <a:lnTo>
                      <a:pt x="327290" y="154780"/>
                    </a:lnTo>
                    <a:cubicBezTo>
                      <a:pt x="328725" y="157647"/>
                      <a:pt x="328725" y="160514"/>
                      <a:pt x="328725" y="163381"/>
                    </a:cubicBezTo>
                    <a:cubicBezTo>
                      <a:pt x="327290" y="167681"/>
                      <a:pt x="325854" y="170547"/>
                      <a:pt x="321548" y="171981"/>
                    </a:cubicBezTo>
                    <a:cubicBezTo>
                      <a:pt x="320113" y="173414"/>
                      <a:pt x="320113" y="173414"/>
                      <a:pt x="318677" y="173414"/>
                    </a:cubicBezTo>
                    <a:lnTo>
                      <a:pt x="318677" y="190614"/>
                    </a:lnTo>
                    <a:cubicBezTo>
                      <a:pt x="320113" y="190614"/>
                      <a:pt x="321548" y="190614"/>
                      <a:pt x="322983" y="192048"/>
                    </a:cubicBezTo>
                    <a:cubicBezTo>
                      <a:pt x="328725" y="194914"/>
                      <a:pt x="331596" y="203515"/>
                      <a:pt x="328725" y="209248"/>
                    </a:cubicBezTo>
                    <a:lnTo>
                      <a:pt x="343080" y="216415"/>
                    </a:lnTo>
                    <a:cubicBezTo>
                      <a:pt x="344516" y="213548"/>
                      <a:pt x="348822" y="210681"/>
                      <a:pt x="354564" y="210681"/>
                    </a:cubicBezTo>
                    <a:cubicBezTo>
                      <a:pt x="356000" y="210681"/>
                      <a:pt x="358871" y="212115"/>
                      <a:pt x="360306" y="213548"/>
                    </a:cubicBezTo>
                    <a:cubicBezTo>
                      <a:pt x="361742" y="213548"/>
                      <a:pt x="363177" y="214981"/>
                      <a:pt x="364612" y="216415"/>
                    </a:cubicBezTo>
                    <a:lnTo>
                      <a:pt x="378967" y="207815"/>
                    </a:lnTo>
                    <a:cubicBezTo>
                      <a:pt x="378967" y="206381"/>
                      <a:pt x="377532" y="204948"/>
                      <a:pt x="377532" y="203515"/>
                    </a:cubicBezTo>
                    <a:cubicBezTo>
                      <a:pt x="377532" y="197781"/>
                      <a:pt x="381838" y="193481"/>
                      <a:pt x="387580" y="190614"/>
                    </a:cubicBezTo>
                    <a:lnTo>
                      <a:pt x="387580" y="173414"/>
                    </a:lnTo>
                    <a:cubicBezTo>
                      <a:pt x="381838" y="171981"/>
                      <a:pt x="377532" y="167681"/>
                      <a:pt x="377532" y="160514"/>
                    </a:cubicBezTo>
                    <a:cubicBezTo>
                      <a:pt x="377532" y="160514"/>
                      <a:pt x="377532" y="159080"/>
                      <a:pt x="377532" y="159080"/>
                    </a:cubicBezTo>
                    <a:lnTo>
                      <a:pt x="363177" y="149047"/>
                    </a:lnTo>
                    <a:cubicBezTo>
                      <a:pt x="360306" y="151914"/>
                      <a:pt x="356000" y="153347"/>
                      <a:pt x="353129" y="153347"/>
                    </a:cubicBezTo>
                    <a:cubicBezTo>
                      <a:pt x="350258" y="153347"/>
                      <a:pt x="347387" y="153347"/>
                      <a:pt x="345951" y="151914"/>
                    </a:cubicBezTo>
                    <a:cubicBezTo>
                      <a:pt x="344516" y="150480"/>
                      <a:pt x="341645" y="149047"/>
                      <a:pt x="341645" y="147614"/>
                    </a:cubicBezTo>
                    <a:close/>
                    <a:moveTo>
                      <a:pt x="429209" y="134713"/>
                    </a:moveTo>
                    <a:cubicBezTo>
                      <a:pt x="427774" y="134713"/>
                      <a:pt x="424903" y="136147"/>
                      <a:pt x="423467" y="137580"/>
                    </a:cubicBezTo>
                    <a:cubicBezTo>
                      <a:pt x="422032" y="140447"/>
                      <a:pt x="423467" y="144747"/>
                      <a:pt x="426338" y="146180"/>
                    </a:cubicBezTo>
                    <a:cubicBezTo>
                      <a:pt x="429209" y="147614"/>
                      <a:pt x="433516" y="147614"/>
                      <a:pt x="434951" y="144747"/>
                    </a:cubicBezTo>
                    <a:cubicBezTo>
                      <a:pt x="436387" y="143313"/>
                      <a:pt x="436387" y="140447"/>
                      <a:pt x="436387" y="139013"/>
                    </a:cubicBezTo>
                    <a:cubicBezTo>
                      <a:pt x="434951" y="137580"/>
                      <a:pt x="434951" y="136147"/>
                      <a:pt x="433516" y="136147"/>
                    </a:cubicBezTo>
                    <a:cubicBezTo>
                      <a:pt x="432080" y="134713"/>
                      <a:pt x="430645" y="134713"/>
                      <a:pt x="429209" y="134713"/>
                    </a:cubicBezTo>
                    <a:close/>
                    <a:moveTo>
                      <a:pt x="353129" y="133280"/>
                    </a:moveTo>
                    <a:cubicBezTo>
                      <a:pt x="350258" y="133280"/>
                      <a:pt x="348822" y="134713"/>
                      <a:pt x="347387" y="136147"/>
                    </a:cubicBezTo>
                    <a:cubicBezTo>
                      <a:pt x="345951" y="139013"/>
                      <a:pt x="345951" y="143313"/>
                      <a:pt x="350258" y="144747"/>
                    </a:cubicBezTo>
                    <a:cubicBezTo>
                      <a:pt x="353129" y="147614"/>
                      <a:pt x="356000" y="146180"/>
                      <a:pt x="358871" y="143313"/>
                    </a:cubicBezTo>
                    <a:cubicBezTo>
                      <a:pt x="358871" y="141880"/>
                      <a:pt x="358871" y="140447"/>
                      <a:pt x="358871" y="137580"/>
                    </a:cubicBezTo>
                    <a:cubicBezTo>
                      <a:pt x="358871" y="136147"/>
                      <a:pt x="357435" y="134713"/>
                      <a:pt x="356000" y="134713"/>
                    </a:cubicBezTo>
                    <a:cubicBezTo>
                      <a:pt x="354564" y="133280"/>
                      <a:pt x="354564" y="133280"/>
                      <a:pt x="353129" y="133280"/>
                    </a:cubicBezTo>
                    <a:close/>
                    <a:moveTo>
                      <a:pt x="429209" y="90279"/>
                    </a:moveTo>
                    <a:cubicBezTo>
                      <a:pt x="426338" y="90279"/>
                      <a:pt x="423467" y="93146"/>
                      <a:pt x="423467" y="97446"/>
                    </a:cubicBezTo>
                    <a:cubicBezTo>
                      <a:pt x="423467" y="100313"/>
                      <a:pt x="426338" y="103179"/>
                      <a:pt x="429209" y="103179"/>
                    </a:cubicBezTo>
                    <a:cubicBezTo>
                      <a:pt x="433516" y="103179"/>
                      <a:pt x="436387" y="100313"/>
                      <a:pt x="436387" y="97446"/>
                    </a:cubicBezTo>
                    <a:cubicBezTo>
                      <a:pt x="436387" y="96013"/>
                      <a:pt x="434951" y="94579"/>
                      <a:pt x="433516" y="93146"/>
                    </a:cubicBezTo>
                    <a:cubicBezTo>
                      <a:pt x="433516" y="91713"/>
                      <a:pt x="430645" y="90279"/>
                      <a:pt x="429209" y="90279"/>
                    </a:cubicBezTo>
                    <a:close/>
                    <a:moveTo>
                      <a:pt x="353129" y="90279"/>
                    </a:moveTo>
                    <a:cubicBezTo>
                      <a:pt x="348822" y="90279"/>
                      <a:pt x="345951" y="93146"/>
                      <a:pt x="345951" y="96013"/>
                    </a:cubicBezTo>
                    <a:cubicBezTo>
                      <a:pt x="345951" y="98879"/>
                      <a:pt x="348822" y="103179"/>
                      <a:pt x="353129" y="103179"/>
                    </a:cubicBezTo>
                    <a:cubicBezTo>
                      <a:pt x="356000" y="103179"/>
                      <a:pt x="358871" y="100313"/>
                      <a:pt x="358871" y="96013"/>
                    </a:cubicBezTo>
                    <a:cubicBezTo>
                      <a:pt x="358871" y="94579"/>
                      <a:pt x="358871" y="93146"/>
                      <a:pt x="357435" y="91713"/>
                    </a:cubicBezTo>
                    <a:cubicBezTo>
                      <a:pt x="356000" y="90279"/>
                      <a:pt x="354564" y="90279"/>
                      <a:pt x="353129" y="90279"/>
                    </a:cubicBezTo>
                    <a:close/>
                    <a:moveTo>
                      <a:pt x="378967" y="83112"/>
                    </a:moveTo>
                    <a:lnTo>
                      <a:pt x="366048" y="90279"/>
                    </a:lnTo>
                    <a:cubicBezTo>
                      <a:pt x="366048" y="93146"/>
                      <a:pt x="366048" y="94579"/>
                      <a:pt x="366048" y="96013"/>
                    </a:cubicBezTo>
                    <a:cubicBezTo>
                      <a:pt x="366048" y="101746"/>
                      <a:pt x="363177" y="106046"/>
                      <a:pt x="358871" y="108913"/>
                    </a:cubicBezTo>
                    <a:lnTo>
                      <a:pt x="358871" y="127547"/>
                    </a:lnTo>
                    <a:cubicBezTo>
                      <a:pt x="360306" y="127547"/>
                      <a:pt x="360306" y="127547"/>
                      <a:pt x="361742" y="128980"/>
                    </a:cubicBezTo>
                    <a:cubicBezTo>
                      <a:pt x="363177" y="130413"/>
                      <a:pt x="366048" y="133280"/>
                      <a:pt x="366048" y="136147"/>
                    </a:cubicBezTo>
                    <a:cubicBezTo>
                      <a:pt x="367483" y="139013"/>
                      <a:pt x="367483" y="140447"/>
                      <a:pt x="366048" y="143313"/>
                    </a:cubicBezTo>
                    <a:lnTo>
                      <a:pt x="381838" y="151914"/>
                    </a:lnTo>
                    <a:cubicBezTo>
                      <a:pt x="384709" y="149047"/>
                      <a:pt x="387580" y="147614"/>
                      <a:pt x="391887" y="147614"/>
                    </a:cubicBezTo>
                    <a:cubicBezTo>
                      <a:pt x="394758" y="147614"/>
                      <a:pt x="397629" y="147614"/>
                      <a:pt x="400500" y="149047"/>
                    </a:cubicBezTo>
                    <a:lnTo>
                      <a:pt x="416290" y="140447"/>
                    </a:lnTo>
                    <a:cubicBezTo>
                      <a:pt x="416290" y="139013"/>
                      <a:pt x="416290" y="136147"/>
                      <a:pt x="417725" y="134713"/>
                    </a:cubicBezTo>
                    <a:cubicBezTo>
                      <a:pt x="419161" y="130413"/>
                      <a:pt x="423467" y="127547"/>
                      <a:pt x="427774" y="127547"/>
                    </a:cubicBezTo>
                    <a:lnTo>
                      <a:pt x="427774" y="110346"/>
                    </a:lnTo>
                    <a:cubicBezTo>
                      <a:pt x="420596" y="110346"/>
                      <a:pt x="414854" y="104613"/>
                      <a:pt x="414854" y="97446"/>
                    </a:cubicBezTo>
                    <a:cubicBezTo>
                      <a:pt x="414854" y="96013"/>
                      <a:pt x="416290" y="96013"/>
                      <a:pt x="416290" y="94579"/>
                    </a:cubicBezTo>
                    <a:lnTo>
                      <a:pt x="400500" y="85979"/>
                    </a:lnTo>
                    <a:cubicBezTo>
                      <a:pt x="397629" y="88846"/>
                      <a:pt x="393322" y="90279"/>
                      <a:pt x="390451" y="90279"/>
                    </a:cubicBezTo>
                    <a:cubicBezTo>
                      <a:pt x="387580" y="90279"/>
                      <a:pt x="386145" y="88846"/>
                      <a:pt x="383274" y="88846"/>
                    </a:cubicBezTo>
                    <a:cubicBezTo>
                      <a:pt x="381838" y="87412"/>
                      <a:pt x="380403" y="84546"/>
                      <a:pt x="378967" y="83112"/>
                    </a:cubicBezTo>
                    <a:close/>
                    <a:moveTo>
                      <a:pt x="390451" y="70212"/>
                    </a:moveTo>
                    <a:cubicBezTo>
                      <a:pt x="387580" y="70212"/>
                      <a:pt x="386145" y="70212"/>
                      <a:pt x="384709" y="73079"/>
                    </a:cubicBezTo>
                    <a:cubicBezTo>
                      <a:pt x="383274" y="75946"/>
                      <a:pt x="384709" y="80246"/>
                      <a:pt x="387580" y="81679"/>
                    </a:cubicBezTo>
                    <a:cubicBezTo>
                      <a:pt x="390451" y="83112"/>
                      <a:pt x="394758" y="81679"/>
                      <a:pt x="396193" y="78812"/>
                    </a:cubicBezTo>
                    <a:cubicBezTo>
                      <a:pt x="396193" y="77379"/>
                      <a:pt x="397629" y="75946"/>
                      <a:pt x="396193" y="74512"/>
                    </a:cubicBezTo>
                    <a:cubicBezTo>
                      <a:pt x="396193" y="73079"/>
                      <a:pt x="394758" y="71646"/>
                      <a:pt x="393322" y="70212"/>
                    </a:cubicBezTo>
                    <a:cubicBezTo>
                      <a:pt x="391887" y="70212"/>
                      <a:pt x="391887" y="70212"/>
                      <a:pt x="390451" y="70212"/>
                    </a:cubicBezTo>
                    <a:close/>
                    <a:moveTo>
                      <a:pt x="390451" y="61612"/>
                    </a:moveTo>
                    <a:cubicBezTo>
                      <a:pt x="393322" y="61612"/>
                      <a:pt x="394758" y="63045"/>
                      <a:pt x="397629" y="64479"/>
                    </a:cubicBezTo>
                    <a:cubicBezTo>
                      <a:pt x="400500" y="65912"/>
                      <a:pt x="403370" y="68779"/>
                      <a:pt x="403370" y="73079"/>
                    </a:cubicBezTo>
                    <a:cubicBezTo>
                      <a:pt x="404806" y="74512"/>
                      <a:pt x="404806" y="77379"/>
                      <a:pt x="403370" y="78812"/>
                    </a:cubicBezTo>
                    <a:lnTo>
                      <a:pt x="419161" y="88846"/>
                    </a:lnTo>
                    <a:cubicBezTo>
                      <a:pt x="422032" y="84546"/>
                      <a:pt x="424903" y="83112"/>
                      <a:pt x="429209" y="83112"/>
                    </a:cubicBezTo>
                    <a:cubicBezTo>
                      <a:pt x="433516" y="83112"/>
                      <a:pt x="436387" y="84546"/>
                      <a:pt x="439258" y="87412"/>
                    </a:cubicBezTo>
                    <a:cubicBezTo>
                      <a:pt x="442129" y="90279"/>
                      <a:pt x="443564" y="93146"/>
                      <a:pt x="443564" y="97446"/>
                    </a:cubicBezTo>
                    <a:cubicBezTo>
                      <a:pt x="443564" y="103179"/>
                      <a:pt x="440693" y="107480"/>
                      <a:pt x="434951" y="110346"/>
                    </a:cubicBezTo>
                    <a:lnTo>
                      <a:pt x="436387" y="127547"/>
                    </a:lnTo>
                    <a:cubicBezTo>
                      <a:pt x="437822" y="128980"/>
                      <a:pt x="437822" y="130413"/>
                      <a:pt x="439258" y="130413"/>
                    </a:cubicBezTo>
                    <a:cubicBezTo>
                      <a:pt x="440693" y="133280"/>
                      <a:pt x="442129" y="134713"/>
                      <a:pt x="443564" y="137580"/>
                    </a:cubicBezTo>
                    <a:cubicBezTo>
                      <a:pt x="443564" y="139013"/>
                      <a:pt x="443564" y="141880"/>
                      <a:pt x="443564" y="144747"/>
                    </a:cubicBezTo>
                    <a:lnTo>
                      <a:pt x="457919" y="153347"/>
                    </a:lnTo>
                    <a:cubicBezTo>
                      <a:pt x="460790" y="150480"/>
                      <a:pt x="465096" y="147614"/>
                      <a:pt x="469403" y="147614"/>
                    </a:cubicBezTo>
                    <a:cubicBezTo>
                      <a:pt x="472274" y="147614"/>
                      <a:pt x="476580" y="150480"/>
                      <a:pt x="479451" y="151914"/>
                    </a:cubicBezTo>
                    <a:cubicBezTo>
                      <a:pt x="480887" y="154780"/>
                      <a:pt x="482322" y="159080"/>
                      <a:pt x="482322" y="161947"/>
                    </a:cubicBezTo>
                    <a:cubicBezTo>
                      <a:pt x="482322" y="167681"/>
                      <a:pt x="479451" y="171981"/>
                      <a:pt x="475145" y="174847"/>
                    </a:cubicBezTo>
                    <a:lnTo>
                      <a:pt x="475145" y="193481"/>
                    </a:lnTo>
                    <a:cubicBezTo>
                      <a:pt x="479451" y="194914"/>
                      <a:pt x="482322" y="200648"/>
                      <a:pt x="482322" y="206381"/>
                    </a:cubicBezTo>
                    <a:cubicBezTo>
                      <a:pt x="482322" y="213548"/>
                      <a:pt x="476580" y="219282"/>
                      <a:pt x="469403" y="219282"/>
                    </a:cubicBezTo>
                    <a:cubicBezTo>
                      <a:pt x="465096" y="219282"/>
                      <a:pt x="462225" y="217848"/>
                      <a:pt x="459354" y="216415"/>
                    </a:cubicBezTo>
                    <a:lnTo>
                      <a:pt x="444999" y="225015"/>
                    </a:lnTo>
                    <a:cubicBezTo>
                      <a:pt x="444999" y="227882"/>
                      <a:pt x="444999" y="230748"/>
                      <a:pt x="443564" y="233615"/>
                    </a:cubicBezTo>
                    <a:cubicBezTo>
                      <a:pt x="440693" y="237915"/>
                      <a:pt x="436387" y="239349"/>
                      <a:pt x="430645" y="239349"/>
                    </a:cubicBezTo>
                    <a:cubicBezTo>
                      <a:pt x="427774" y="239349"/>
                      <a:pt x="426338" y="239349"/>
                      <a:pt x="423467" y="237915"/>
                    </a:cubicBezTo>
                    <a:cubicBezTo>
                      <a:pt x="420596" y="236482"/>
                      <a:pt x="417725" y="233615"/>
                      <a:pt x="417725" y="229315"/>
                    </a:cubicBezTo>
                    <a:cubicBezTo>
                      <a:pt x="416290" y="227882"/>
                      <a:pt x="416290" y="226448"/>
                      <a:pt x="416290" y="225015"/>
                    </a:cubicBezTo>
                    <a:lnTo>
                      <a:pt x="400500" y="214981"/>
                    </a:lnTo>
                    <a:cubicBezTo>
                      <a:pt x="397629" y="217848"/>
                      <a:pt x="394758" y="217848"/>
                      <a:pt x="391887" y="217848"/>
                    </a:cubicBezTo>
                    <a:cubicBezTo>
                      <a:pt x="389016" y="217848"/>
                      <a:pt x="384709" y="216415"/>
                      <a:pt x="383274" y="214981"/>
                    </a:cubicBezTo>
                    <a:lnTo>
                      <a:pt x="367483" y="223582"/>
                    </a:lnTo>
                    <a:cubicBezTo>
                      <a:pt x="367483" y="226448"/>
                      <a:pt x="367483" y="229315"/>
                      <a:pt x="366048" y="232182"/>
                    </a:cubicBezTo>
                    <a:cubicBezTo>
                      <a:pt x="363177" y="236482"/>
                      <a:pt x="358871" y="239349"/>
                      <a:pt x="353129" y="239349"/>
                    </a:cubicBezTo>
                    <a:cubicBezTo>
                      <a:pt x="351693" y="239349"/>
                      <a:pt x="348822" y="237915"/>
                      <a:pt x="347387" y="236482"/>
                    </a:cubicBezTo>
                    <a:cubicBezTo>
                      <a:pt x="343080" y="235049"/>
                      <a:pt x="341645" y="232182"/>
                      <a:pt x="340209" y="229315"/>
                    </a:cubicBezTo>
                    <a:cubicBezTo>
                      <a:pt x="340209" y="226448"/>
                      <a:pt x="340209" y="225015"/>
                      <a:pt x="340209" y="223582"/>
                    </a:cubicBezTo>
                    <a:lnTo>
                      <a:pt x="324419" y="214981"/>
                    </a:lnTo>
                    <a:cubicBezTo>
                      <a:pt x="321548" y="216415"/>
                      <a:pt x="318677" y="217848"/>
                      <a:pt x="315806" y="217848"/>
                    </a:cubicBezTo>
                    <a:cubicBezTo>
                      <a:pt x="312935" y="217848"/>
                      <a:pt x="311500" y="217848"/>
                      <a:pt x="308629" y="216415"/>
                    </a:cubicBezTo>
                    <a:cubicBezTo>
                      <a:pt x="305758" y="213548"/>
                      <a:pt x="302887" y="210681"/>
                      <a:pt x="302887" y="207815"/>
                    </a:cubicBezTo>
                    <a:cubicBezTo>
                      <a:pt x="301451" y="203515"/>
                      <a:pt x="301451" y="200648"/>
                      <a:pt x="304322" y="196348"/>
                    </a:cubicBezTo>
                    <a:cubicBezTo>
                      <a:pt x="305758" y="194914"/>
                      <a:pt x="308629" y="192048"/>
                      <a:pt x="311500" y="190614"/>
                    </a:cubicBezTo>
                    <a:lnTo>
                      <a:pt x="310064" y="173414"/>
                    </a:lnTo>
                    <a:cubicBezTo>
                      <a:pt x="308629" y="173414"/>
                      <a:pt x="307193" y="171981"/>
                      <a:pt x="304322" y="170547"/>
                    </a:cubicBezTo>
                    <a:lnTo>
                      <a:pt x="289967" y="180581"/>
                    </a:lnTo>
                    <a:lnTo>
                      <a:pt x="295709" y="192048"/>
                    </a:lnTo>
                    <a:lnTo>
                      <a:pt x="169387" y="256549"/>
                    </a:lnTo>
                    <a:lnTo>
                      <a:pt x="162210" y="388418"/>
                    </a:lnTo>
                    <a:lnTo>
                      <a:pt x="157903" y="388418"/>
                    </a:lnTo>
                    <a:lnTo>
                      <a:pt x="157903" y="405618"/>
                    </a:lnTo>
                    <a:lnTo>
                      <a:pt x="157903" y="417085"/>
                    </a:lnTo>
                    <a:lnTo>
                      <a:pt x="157903" y="547521"/>
                    </a:lnTo>
                    <a:lnTo>
                      <a:pt x="162210" y="547521"/>
                    </a:lnTo>
                    <a:lnTo>
                      <a:pt x="192355" y="554688"/>
                    </a:lnTo>
                    <a:lnTo>
                      <a:pt x="192355" y="580488"/>
                    </a:lnTo>
                    <a:lnTo>
                      <a:pt x="166516" y="580488"/>
                    </a:lnTo>
                    <a:lnTo>
                      <a:pt x="137806" y="576188"/>
                    </a:lnTo>
                    <a:lnTo>
                      <a:pt x="137806" y="580488"/>
                    </a:lnTo>
                    <a:lnTo>
                      <a:pt x="104790" y="580488"/>
                    </a:lnTo>
                    <a:lnTo>
                      <a:pt x="104790" y="550388"/>
                    </a:lnTo>
                    <a:lnTo>
                      <a:pt x="104790" y="547521"/>
                    </a:lnTo>
                    <a:lnTo>
                      <a:pt x="104790" y="417085"/>
                    </a:lnTo>
                    <a:lnTo>
                      <a:pt x="86129" y="417085"/>
                    </a:lnTo>
                    <a:lnTo>
                      <a:pt x="86129" y="547521"/>
                    </a:lnTo>
                    <a:lnTo>
                      <a:pt x="86129" y="550388"/>
                    </a:lnTo>
                    <a:lnTo>
                      <a:pt x="86129" y="580488"/>
                    </a:lnTo>
                    <a:lnTo>
                      <a:pt x="54548" y="580488"/>
                    </a:lnTo>
                    <a:lnTo>
                      <a:pt x="54548" y="576188"/>
                    </a:lnTo>
                    <a:lnTo>
                      <a:pt x="24403" y="580488"/>
                    </a:lnTo>
                    <a:lnTo>
                      <a:pt x="0" y="580488"/>
                    </a:lnTo>
                    <a:lnTo>
                      <a:pt x="0" y="554688"/>
                    </a:lnTo>
                    <a:lnTo>
                      <a:pt x="28710" y="547521"/>
                    </a:lnTo>
                    <a:lnTo>
                      <a:pt x="34452" y="547521"/>
                    </a:lnTo>
                    <a:lnTo>
                      <a:pt x="34452" y="417085"/>
                    </a:lnTo>
                    <a:lnTo>
                      <a:pt x="34452" y="405618"/>
                    </a:lnTo>
                    <a:lnTo>
                      <a:pt x="34452" y="388418"/>
                    </a:lnTo>
                    <a:lnTo>
                      <a:pt x="30145" y="388418"/>
                    </a:lnTo>
                    <a:lnTo>
                      <a:pt x="28710" y="361184"/>
                    </a:lnTo>
                    <a:lnTo>
                      <a:pt x="4306" y="361184"/>
                    </a:lnTo>
                    <a:lnTo>
                      <a:pt x="7177" y="230748"/>
                    </a:lnTo>
                    <a:lnTo>
                      <a:pt x="67468" y="219282"/>
                    </a:lnTo>
                    <a:lnTo>
                      <a:pt x="94742" y="252249"/>
                    </a:lnTo>
                    <a:lnTo>
                      <a:pt x="122016" y="219282"/>
                    </a:lnTo>
                    <a:lnTo>
                      <a:pt x="163645" y="219282"/>
                    </a:lnTo>
                    <a:lnTo>
                      <a:pt x="278484" y="159080"/>
                    </a:lnTo>
                    <a:lnTo>
                      <a:pt x="285661" y="171981"/>
                    </a:lnTo>
                    <a:lnTo>
                      <a:pt x="301451" y="161947"/>
                    </a:lnTo>
                    <a:cubicBezTo>
                      <a:pt x="301451" y="156214"/>
                      <a:pt x="302887" y="151914"/>
                      <a:pt x="307193" y="149047"/>
                    </a:cubicBezTo>
                    <a:cubicBezTo>
                      <a:pt x="310064" y="147614"/>
                      <a:pt x="312935" y="146180"/>
                      <a:pt x="314371" y="146180"/>
                    </a:cubicBezTo>
                    <a:cubicBezTo>
                      <a:pt x="317242" y="146180"/>
                      <a:pt x="320113" y="147614"/>
                      <a:pt x="322983" y="149047"/>
                    </a:cubicBezTo>
                    <a:lnTo>
                      <a:pt x="338774" y="139013"/>
                    </a:lnTo>
                    <a:cubicBezTo>
                      <a:pt x="338774" y="137580"/>
                      <a:pt x="340209" y="134713"/>
                      <a:pt x="340209" y="133280"/>
                    </a:cubicBezTo>
                    <a:cubicBezTo>
                      <a:pt x="343080" y="130413"/>
                      <a:pt x="345951" y="127547"/>
                      <a:pt x="348822" y="126113"/>
                    </a:cubicBezTo>
                    <a:lnTo>
                      <a:pt x="348822" y="108913"/>
                    </a:lnTo>
                    <a:cubicBezTo>
                      <a:pt x="344516" y="108913"/>
                      <a:pt x="340209" y="106046"/>
                      <a:pt x="338774" y="98879"/>
                    </a:cubicBezTo>
                    <a:cubicBezTo>
                      <a:pt x="337338" y="91713"/>
                      <a:pt x="341645" y="88846"/>
                      <a:pt x="341645" y="87412"/>
                    </a:cubicBezTo>
                    <a:cubicBezTo>
                      <a:pt x="343080" y="84546"/>
                      <a:pt x="348822" y="81679"/>
                      <a:pt x="353129" y="81679"/>
                    </a:cubicBezTo>
                    <a:cubicBezTo>
                      <a:pt x="356000" y="81679"/>
                      <a:pt x="358871" y="83112"/>
                      <a:pt x="360306" y="84546"/>
                    </a:cubicBezTo>
                    <a:lnTo>
                      <a:pt x="376096" y="75946"/>
                    </a:lnTo>
                    <a:cubicBezTo>
                      <a:pt x="376096" y="73079"/>
                      <a:pt x="377532" y="71646"/>
                      <a:pt x="378967" y="68779"/>
                    </a:cubicBezTo>
                    <a:cubicBezTo>
                      <a:pt x="380403" y="64479"/>
                      <a:pt x="384709" y="61612"/>
                      <a:pt x="390451" y="61612"/>
                    </a:cubicBezTo>
                    <a:close/>
                    <a:moveTo>
                      <a:pt x="94832" y="61612"/>
                    </a:moveTo>
                    <a:cubicBezTo>
                      <a:pt x="135271" y="61612"/>
                      <a:pt x="168054" y="94343"/>
                      <a:pt x="168054" y="134719"/>
                    </a:cubicBezTo>
                    <a:cubicBezTo>
                      <a:pt x="168054" y="175095"/>
                      <a:pt x="135271" y="207826"/>
                      <a:pt x="94832" y="207826"/>
                    </a:cubicBezTo>
                    <a:cubicBezTo>
                      <a:pt x="54393" y="207826"/>
                      <a:pt x="21610" y="175095"/>
                      <a:pt x="21610" y="134719"/>
                    </a:cubicBezTo>
                    <a:cubicBezTo>
                      <a:pt x="21610" y="94343"/>
                      <a:pt x="54393" y="61612"/>
                      <a:pt x="94832" y="61612"/>
                    </a:cubicBezTo>
                    <a:close/>
                    <a:moveTo>
                      <a:pt x="56095" y="0"/>
                    </a:moveTo>
                    <a:lnTo>
                      <a:pt x="600029" y="0"/>
                    </a:lnTo>
                    <a:lnTo>
                      <a:pt x="600029" y="364156"/>
                    </a:lnTo>
                    <a:lnTo>
                      <a:pt x="180956" y="364156"/>
                    </a:lnTo>
                    <a:lnTo>
                      <a:pt x="182391" y="339783"/>
                    </a:lnTo>
                    <a:lnTo>
                      <a:pt x="574196" y="339783"/>
                    </a:lnTo>
                    <a:lnTo>
                      <a:pt x="574196" y="24373"/>
                    </a:lnTo>
                    <a:lnTo>
                      <a:pt x="80493" y="24373"/>
                    </a:lnTo>
                    <a:lnTo>
                      <a:pt x="80493" y="48745"/>
                    </a:lnTo>
                    <a:lnTo>
                      <a:pt x="56095" y="57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44" name="标题 1">
            <a:extLst>
              <a:ext uri="{FF2B5EF4-FFF2-40B4-BE49-F238E27FC236}">
                <a16:creationId xmlns:a16="http://schemas.microsoft.com/office/drawing/2014/main" id="{0DEE078F-BB1E-44B5-9464-97C023AEEB11}"/>
              </a:ext>
            </a:extLst>
          </p:cNvPr>
          <p:cNvSpPr txBox="1">
            <a:spLocks/>
          </p:cNvSpPr>
          <p:nvPr/>
        </p:nvSpPr>
        <p:spPr>
          <a:xfrm>
            <a:off x="762409" y="98100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2172A0"/>
                </a:solidFill>
              </a:rPr>
              <a:t>未来</a:t>
            </a:r>
            <a:r>
              <a:rPr lang="en-US" altLang="zh-CN" dirty="0">
                <a:solidFill>
                  <a:srgbClr val="2172A0"/>
                </a:solidFill>
              </a:rPr>
              <a:t>AI for Finance</a:t>
            </a:r>
            <a:r>
              <a:rPr lang="zh-CN" altLang="en-US" dirty="0">
                <a:solidFill>
                  <a:srgbClr val="2172A0"/>
                </a:solidFill>
              </a:rPr>
              <a:t>畅想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3A963-C27C-3874-ED46-4FF207237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BEF873-7880-F1AE-72A5-EF09A0781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0"/>
            <a:ext cx="12273280" cy="6868160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108AFF35-14D4-8FA6-2F02-FEA733C709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5" y="2919819"/>
            <a:ext cx="11639835" cy="689969"/>
          </a:xfrm>
        </p:spPr>
        <p:txBody>
          <a:bodyPr/>
          <a:lstStyle/>
          <a:p>
            <a:pPr algn="ctr"/>
            <a:r>
              <a:rPr lang="zh-CN" altLang="en-US" sz="44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第</a:t>
            </a:r>
            <a:r>
              <a:rPr lang="en-US" altLang="zh-CN" sz="44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5</a:t>
            </a:r>
            <a:r>
              <a:rPr lang="zh-CN" altLang="en-US" sz="44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期 </a:t>
            </a:r>
            <a:r>
              <a:rPr lang="en-US" altLang="zh-CN" sz="44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|</a:t>
            </a:r>
            <a:r>
              <a:rPr lang="zh-CN" altLang="en-US" sz="44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金融学科中人工智能的应用介绍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BA509C67-6884-9CB1-52A6-9F96E0B684AE}"/>
              </a:ext>
            </a:extLst>
          </p:cNvPr>
          <p:cNvSpPr txBox="1">
            <a:spLocks/>
          </p:cNvSpPr>
          <p:nvPr/>
        </p:nvSpPr>
        <p:spPr>
          <a:xfrm>
            <a:off x="2613590" y="3926855"/>
            <a:ext cx="6775445" cy="198985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8" indent="0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19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2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34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0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学科介绍</a:t>
            </a:r>
            <a:endParaRPr lang="en-US" altLang="zh-CN" sz="3200" b="0" dirty="0">
              <a:solidFill>
                <a:schemeClr val="bg1"/>
              </a:solidFill>
              <a:latin typeface="猫啃珠圆体" panose="02020500000000000000" pitchFamily="18" charset="-122"/>
              <a:ea typeface="猫啃珠圆体" panose="02020500000000000000" pitchFamily="18" charset="-122"/>
              <a:cs typeface="创客贴金刚体" panose="00020600040101010101" pitchFamily="18" charset="-122"/>
            </a:endParaRPr>
          </a:p>
          <a:p>
            <a:pPr algn="ctr"/>
            <a:r>
              <a:rPr lang="zh-CN" altLang="en-US" sz="32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场景应用</a:t>
            </a:r>
            <a:endParaRPr lang="en-US" altLang="zh-CN" sz="3200" b="0" dirty="0">
              <a:solidFill>
                <a:schemeClr val="bg1"/>
              </a:solidFill>
              <a:latin typeface="猫啃珠圆体" panose="02020500000000000000" pitchFamily="18" charset="-122"/>
              <a:ea typeface="猫啃珠圆体" panose="02020500000000000000" pitchFamily="18" charset="-122"/>
              <a:cs typeface="创客贴金刚体" panose="00020600040101010101" pitchFamily="18" charset="-122"/>
            </a:endParaRPr>
          </a:p>
          <a:p>
            <a:pPr algn="ctr"/>
            <a:r>
              <a:rPr lang="en-US" altLang="zh-CN" sz="32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AI for science</a:t>
            </a:r>
            <a:r>
              <a:rPr lang="zh-CN" altLang="en-US" sz="32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交叉融合</a:t>
            </a:r>
          </a:p>
        </p:txBody>
      </p:sp>
    </p:spTree>
    <p:extLst>
      <p:ext uri="{BB962C8B-B14F-4D97-AF65-F5344CB8AC3E}">
        <p14:creationId xmlns:p14="http://schemas.microsoft.com/office/powerpoint/2010/main" val="525741251"/>
      </p:ext>
    </p:extLst>
  </p:cSld>
  <p:clrMapOvr>
    <a:masterClrMapping/>
  </p:clrMapOvr>
  <p:transition spd="slow" advTm="5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3A963-C27C-3874-ED46-4FF207237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B4D65A-24A2-4280-72F3-B94E4FF4F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" y="0"/>
            <a:ext cx="12263120" cy="69291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7B6DAB-8B23-456F-B129-F35F2BB32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02" y="2322937"/>
            <a:ext cx="2224997" cy="2945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DEBA95-8D2D-4B4B-9244-A44B3722F586}"/>
              </a:ext>
            </a:extLst>
          </p:cNvPr>
          <p:cNvGrpSpPr/>
          <p:nvPr/>
        </p:nvGrpSpPr>
        <p:grpSpPr>
          <a:xfrm>
            <a:off x="4335810" y="2322937"/>
            <a:ext cx="6831239" cy="3856597"/>
            <a:chOff x="4349987" y="2641914"/>
            <a:chExt cx="6831239" cy="3856597"/>
          </a:xfrm>
        </p:grpSpPr>
        <p:sp>
          <p:nvSpPr>
            <p:cNvPr id="10" name="文本占位符 1">
              <a:extLst>
                <a:ext uri="{FF2B5EF4-FFF2-40B4-BE49-F238E27FC236}">
                  <a16:creationId xmlns:a16="http://schemas.microsoft.com/office/drawing/2014/main" id="{FB0AD674-289C-517F-5621-0CCDAFB2826F}"/>
                </a:ext>
              </a:extLst>
            </p:cNvPr>
            <p:cNvSpPr txBox="1">
              <a:spLocks/>
            </p:cNvSpPr>
            <p:nvPr/>
          </p:nvSpPr>
          <p:spPr>
            <a:xfrm>
              <a:off x="6317130" y="2641914"/>
              <a:ext cx="1978211" cy="633192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8" indent="0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7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4019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627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34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42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50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57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65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 b="0" dirty="0">
                  <a:solidFill>
                    <a:schemeClr val="bg1"/>
                  </a:solidFill>
                  <a:latin typeface="猫啃珠圆体" panose="02020500000000000000" pitchFamily="18" charset="-122"/>
                  <a:ea typeface="猫啃珠圆体" panose="02020500000000000000" pitchFamily="18" charset="-122"/>
                  <a:cs typeface="创客贴金刚体" panose="00020600040101010101" pitchFamily="18" charset="-122"/>
                </a:rPr>
                <a:t>于同学</a:t>
              </a:r>
            </a:p>
          </p:txBody>
        </p:sp>
        <p:sp>
          <p:nvSpPr>
            <p:cNvPr id="16" name="文本占位符 1">
              <a:extLst>
                <a:ext uri="{FF2B5EF4-FFF2-40B4-BE49-F238E27FC236}">
                  <a16:creationId xmlns:a16="http://schemas.microsoft.com/office/drawing/2014/main" id="{C571EB0D-967A-0571-B9B7-B111F942E6E3}"/>
                </a:ext>
              </a:extLst>
            </p:cNvPr>
            <p:cNvSpPr txBox="1">
              <a:spLocks/>
            </p:cNvSpPr>
            <p:nvPr/>
          </p:nvSpPr>
          <p:spPr>
            <a:xfrm>
              <a:off x="4349987" y="3490087"/>
              <a:ext cx="5973076" cy="68996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8" indent="0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7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4019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627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34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42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50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57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65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0" dirty="0">
                  <a:solidFill>
                    <a:schemeClr val="bg1"/>
                  </a:solidFill>
                  <a:latin typeface="猫啃珠圆体" panose="02020500000000000000" pitchFamily="18" charset="-122"/>
                  <a:ea typeface="猫啃珠圆体" panose="02020500000000000000" pitchFamily="18" charset="-122"/>
                  <a:cs typeface="创客贴金刚体" panose="00020600040101010101" pitchFamily="18" charset="-122"/>
                </a:rPr>
                <a:t>对外经济贸易大学</a:t>
              </a:r>
              <a:endParaRPr lang="en-US" altLang="zh-CN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endParaRPr>
            </a:p>
            <a:p>
              <a:pPr algn="ctr"/>
              <a:r>
                <a:rPr lang="zh-CN" altLang="en-US" b="0" dirty="0">
                  <a:solidFill>
                    <a:schemeClr val="bg1"/>
                  </a:solidFill>
                  <a:latin typeface="猫啃珠圆体" panose="02020500000000000000" pitchFamily="18" charset="-122"/>
                  <a:ea typeface="猫啃珠圆体" panose="02020500000000000000" pitchFamily="18" charset="-122"/>
                  <a:cs typeface="创客贴金刚体" panose="00020600040101010101" pitchFamily="18" charset="-122"/>
                </a:rPr>
                <a:t>金融学在读博士</a:t>
              </a:r>
            </a:p>
          </p:txBody>
        </p:sp>
        <p:sp>
          <p:nvSpPr>
            <p:cNvPr id="21" name="文本占位符 1">
              <a:extLst>
                <a:ext uri="{FF2B5EF4-FFF2-40B4-BE49-F238E27FC236}">
                  <a16:creationId xmlns:a16="http://schemas.microsoft.com/office/drawing/2014/main" id="{453FC56D-5E7E-3FA9-60D0-B22A3D9DC8B8}"/>
                </a:ext>
              </a:extLst>
            </p:cNvPr>
            <p:cNvSpPr txBox="1">
              <a:spLocks/>
            </p:cNvSpPr>
            <p:nvPr/>
          </p:nvSpPr>
          <p:spPr>
            <a:xfrm>
              <a:off x="5641802" y="4812055"/>
              <a:ext cx="5539424" cy="168645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8" indent="0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7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4019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627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34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42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50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57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65" indent="-304804" algn="l" defTabSz="1219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zh-CN" altLang="en-US" sz="2400" b="0" dirty="0">
                  <a:solidFill>
                    <a:schemeClr val="bg1"/>
                  </a:solidFill>
                  <a:latin typeface="猫啃珠圆体" panose="02020500000000000000" pitchFamily="18" charset="-122"/>
                  <a:ea typeface="猫啃珠圆体" panose="02020500000000000000" pitchFamily="18" charset="-122"/>
                  <a:cs typeface="创客贴金刚体" panose="00020600040101010101" pitchFamily="18" charset="-122"/>
                </a:rPr>
                <a:t>研究方向为家庭金融</a:t>
              </a:r>
              <a:endParaRPr lang="en-US" altLang="zh-CN" sz="24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endParaRP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zh-CN" altLang="en-US" sz="2400" b="0" dirty="0">
                  <a:solidFill>
                    <a:schemeClr val="bg1"/>
                  </a:solidFill>
                  <a:latin typeface="猫啃珠圆体" panose="02020500000000000000" pitchFamily="18" charset="-122"/>
                  <a:ea typeface="猫啃珠圆体" panose="02020500000000000000" pitchFamily="18" charset="-122"/>
                  <a:cs typeface="创客贴金刚体" panose="00020600040101010101" pitchFamily="18" charset="-122"/>
                </a:rPr>
                <a:t>逸思长天人工智能</a:t>
              </a:r>
              <a:r>
                <a:rPr lang="en-US" altLang="zh-CN" sz="2400" b="0" dirty="0">
                  <a:solidFill>
                    <a:schemeClr val="bg1"/>
                  </a:solidFill>
                  <a:latin typeface="猫啃珠圆体" panose="02020500000000000000" pitchFamily="18" charset="-122"/>
                  <a:ea typeface="猫啃珠圆体" panose="02020500000000000000" pitchFamily="18" charset="-122"/>
                  <a:cs typeface="创客贴金刚体" panose="00020600040101010101" pitchFamily="18" charset="-122"/>
                </a:rPr>
                <a:t>+</a:t>
              </a:r>
              <a:r>
                <a:rPr lang="zh-CN" altLang="en-US" sz="2400" b="0" dirty="0">
                  <a:solidFill>
                    <a:schemeClr val="bg1"/>
                  </a:solidFill>
                  <a:latin typeface="猫啃珠圆体" panose="02020500000000000000" pitchFamily="18" charset="-122"/>
                  <a:ea typeface="猫啃珠圆体" panose="02020500000000000000" pitchFamily="18" charset="-122"/>
                  <a:cs typeface="创客贴金刚体" panose="00020600040101010101" pitchFamily="18" charset="-122"/>
                </a:rPr>
                <a:t>社群会员</a:t>
              </a:r>
              <a:endParaRPr lang="en-US" altLang="zh-CN" sz="24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256544"/>
      </p:ext>
    </p:extLst>
  </p:cSld>
  <p:clrMapOvr>
    <a:masterClrMapping/>
  </p:clrMapOvr>
  <p:transition spd="slow" advTm="5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3A963-C27C-3874-ED46-4FF207237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B7C9E8F7-1687-B61F-BFF6-C5768A11C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60960"/>
            <a:ext cx="12318436" cy="6929120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3937589-C027-DBA1-8589-0C9E4611E992}"/>
              </a:ext>
            </a:extLst>
          </p:cNvPr>
          <p:cNvSpPr txBox="1">
            <a:spLocks/>
          </p:cNvSpPr>
          <p:nvPr/>
        </p:nvSpPr>
        <p:spPr>
          <a:xfrm>
            <a:off x="2662529" y="2415902"/>
            <a:ext cx="7464451" cy="202619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8" indent="0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19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2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34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0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金融学研究方向和顶级期刊介绍</a:t>
            </a:r>
            <a:endParaRPr lang="en-US" altLang="zh-CN" b="0" dirty="0">
              <a:solidFill>
                <a:schemeClr val="bg1"/>
              </a:solidFill>
              <a:latin typeface="猫啃珠圆体" panose="02020500000000000000" pitchFamily="18" charset="-122"/>
              <a:ea typeface="猫啃珠圆体" panose="02020500000000000000" pitchFamily="18" charset="-122"/>
              <a:cs typeface="创客贴金刚体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当前</a:t>
            </a:r>
            <a:r>
              <a:rPr lang="en-US" altLang="zh-CN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AI</a:t>
            </a:r>
            <a:r>
              <a:rPr lang="zh-CN" altLang="en-US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技术在金融领域的应用及关键问题</a:t>
            </a:r>
            <a:endParaRPr lang="en-US" altLang="zh-CN" b="0" dirty="0">
              <a:solidFill>
                <a:schemeClr val="bg1"/>
              </a:solidFill>
              <a:latin typeface="猫啃珠圆体" panose="02020500000000000000" pitchFamily="18" charset="-122"/>
              <a:ea typeface="猫啃珠圆体" panose="02020500000000000000" pitchFamily="18" charset="-122"/>
              <a:cs typeface="创客贴金刚体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未来</a:t>
            </a:r>
            <a:r>
              <a:rPr lang="en-US" altLang="zh-CN" sz="2800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AI for finance</a:t>
            </a:r>
            <a:r>
              <a:rPr lang="zh-CN" altLang="en-US" b="0" dirty="0">
                <a:solidFill>
                  <a:schemeClr val="bg1"/>
                </a:solidFill>
                <a:latin typeface="猫啃珠圆体" panose="02020500000000000000" pitchFamily="18" charset="-122"/>
                <a:ea typeface="猫啃珠圆体" panose="02020500000000000000" pitchFamily="18" charset="-122"/>
                <a:cs typeface="创客贴金刚体" panose="00020600040101010101" pitchFamily="18" charset="-122"/>
              </a:rPr>
              <a:t>的畅想</a:t>
            </a:r>
            <a:endParaRPr lang="en-US" altLang="zh-CN" b="0" dirty="0">
              <a:solidFill>
                <a:schemeClr val="bg1"/>
              </a:solidFill>
              <a:latin typeface="猫啃珠圆体" panose="02020500000000000000" pitchFamily="18" charset="-122"/>
              <a:ea typeface="猫啃珠圆体" panose="02020500000000000000" pitchFamily="18" charset="-122"/>
              <a:cs typeface="创客贴金刚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010001"/>
      </p:ext>
    </p:extLst>
  </p:cSld>
  <p:clrMapOvr>
    <a:masterClrMapping/>
  </p:clrMapOvr>
  <p:transition spd="slow" advTm="5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3A963-C27C-3874-ED46-4FF207237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2874F6BE-BB1F-A8C8-13C2-55AA2C54E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34179"/>
            <a:ext cx="12263120" cy="68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6321"/>
      </p:ext>
    </p:extLst>
  </p:cSld>
  <p:clrMapOvr>
    <a:masterClrMapping/>
  </p:clrMapOvr>
  <p:transition spd="slow" advTm="5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金融学科中</a:t>
            </a:r>
            <a:br>
              <a:rPr lang="en-US" altLang="zh-CN" dirty="0"/>
            </a:br>
            <a:r>
              <a:rPr lang="zh-CN" altLang="en-US" dirty="0"/>
              <a:t>人工智能的应用介绍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837056" y="4406664"/>
            <a:ext cx="4517887" cy="27432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2024/04/15</a:t>
            </a:r>
            <a:endParaRPr lang="en-US" sz="6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16A03-97ED-4550-8F51-815502C6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172A0"/>
                </a:solidFill>
              </a:rPr>
              <a:t>个人介绍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C26CB-E99B-49D5-AF23-44A10ABA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442188"/>
            <a:ext cx="10858500" cy="469191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+mn-ea"/>
              </a:rPr>
              <a:t>对外经济贸易大学</a:t>
            </a:r>
            <a:r>
              <a:rPr lang="en-US" altLang="zh-CN" sz="2000" dirty="0">
                <a:latin typeface="+mn-ea"/>
              </a:rPr>
              <a:t>2022</a:t>
            </a:r>
            <a:r>
              <a:rPr lang="zh-CN" altLang="en-US" sz="2000" dirty="0">
                <a:latin typeface="+mn-ea"/>
              </a:rPr>
              <a:t>级金融学专业博士研究生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主要研究方向：家庭金融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其他感兴趣方向：经济史、政策评估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Working paper</a:t>
            </a:r>
            <a:r>
              <a:rPr lang="zh-CN" altLang="en-US" sz="2000" dirty="0">
                <a:latin typeface="+mn-ea"/>
              </a:rPr>
              <a:t>：</a:t>
            </a:r>
            <a:endParaRPr lang="en-US" altLang="zh-CN" sz="2000" dirty="0">
              <a:latin typeface="+mn-ea"/>
            </a:endParaRPr>
          </a:p>
          <a:p>
            <a:pPr marL="0" indent="457200">
              <a:buNone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、城乡居民医保整合能否降低家庭经济风险？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0" indent="457200">
              <a:buNone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、普惠金融的适度性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——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基于家庭融资视角</a:t>
            </a:r>
          </a:p>
        </p:txBody>
      </p:sp>
    </p:spTree>
    <p:extLst>
      <p:ext uri="{BB962C8B-B14F-4D97-AF65-F5344CB8AC3E}">
        <p14:creationId xmlns:p14="http://schemas.microsoft.com/office/powerpoint/2010/main" val="238292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497641"/>
            <a:ext cx="2836562" cy="915667"/>
          </a:xfrm>
        </p:spPr>
        <p:txBody>
          <a:bodyPr>
            <a:normAutofit fontScale="90000"/>
          </a:bodyPr>
          <a:lstStyle/>
          <a:p>
            <a:r>
              <a:rPr lang="zh-CN" altLang="en-US" sz="6600" dirty="0">
                <a:solidFill>
                  <a:schemeClr val="accent1">
                    <a:lumMod val="75000"/>
                  </a:schemeClr>
                </a:solidFill>
              </a:rPr>
              <a:t>目录</a:t>
            </a:r>
            <a:endParaRPr lang="en-US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353E0DF-3528-4419-A999-C78F8E77634F}"/>
              </a:ext>
            </a:extLst>
          </p:cNvPr>
          <p:cNvGrpSpPr/>
          <p:nvPr/>
        </p:nvGrpSpPr>
        <p:grpSpPr>
          <a:xfrm>
            <a:off x="4572000" y="2332074"/>
            <a:ext cx="4784650" cy="567070"/>
            <a:chOff x="4373526" y="1573618"/>
            <a:chExt cx="4123040" cy="567070"/>
          </a:xfrm>
        </p:grpSpPr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CC5D3238-91AA-4977-8F9A-97D0A72DA0C3}"/>
                </a:ext>
              </a:extLst>
            </p:cNvPr>
            <p:cNvSpPr/>
            <p:nvPr/>
          </p:nvSpPr>
          <p:spPr>
            <a:xfrm>
              <a:off x="4373526" y="1573618"/>
              <a:ext cx="4123040" cy="56707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217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2BC6B2D-6213-4AD2-BF8F-94FA8654CE9C}"/>
                </a:ext>
              </a:extLst>
            </p:cNvPr>
            <p:cNvSpPr txBox="1"/>
            <p:nvPr/>
          </p:nvSpPr>
          <p:spPr>
            <a:xfrm>
              <a:off x="4557823" y="1657098"/>
              <a:ext cx="37993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金融学研究方向及顶级期刊介绍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2DE5AA-D5FD-4BCB-B5C1-E341E2902574}"/>
              </a:ext>
            </a:extLst>
          </p:cNvPr>
          <p:cNvGrpSpPr/>
          <p:nvPr/>
        </p:nvGrpSpPr>
        <p:grpSpPr>
          <a:xfrm>
            <a:off x="4572000" y="3145465"/>
            <a:ext cx="4784651" cy="567070"/>
            <a:chOff x="4373526" y="1573618"/>
            <a:chExt cx="4720856" cy="567070"/>
          </a:xfrm>
        </p:grpSpPr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46742728-8C08-4E30-911A-D88D16C8128C}"/>
                </a:ext>
              </a:extLst>
            </p:cNvPr>
            <p:cNvSpPr/>
            <p:nvPr/>
          </p:nvSpPr>
          <p:spPr>
            <a:xfrm>
              <a:off x="4373526" y="1573618"/>
              <a:ext cx="4720856" cy="56707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217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08137C5-7C48-4FA7-8751-D3ED25073F09}"/>
                </a:ext>
              </a:extLst>
            </p:cNvPr>
            <p:cNvSpPr txBox="1"/>
            <p:nvPr/>
          </p:nvSpPr>
          <p:spPr>
            <a:xfrm>
              <a:off x="4557823" y="1657098"/>
              <a:ext cx="4220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AI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技术在金融领域的应用及关键问题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806127-0B2F-4308-B235-1CCFC12AC15F}"/>
              </a:ext>
            </a:extLst>
          </p:cNvPr>
          <p:cNvGrpSpPr/>
          <p:nvPr/>
        </p:nvGrpSpPr>
        <p:grpSpPr>
          <a:xfrm>
            <a:off x="4572000" y="3958856"/>
            <a:ext cx="4784650" cy="567070"/>
            <a:chOff x="4373526" y="1573618"/>
            <a:chExt cx="4123040" cy="567070"/>
          </a:xfrm>
        </p:grpSpPr>
        <p:sp>
          <p:nvSpPr>
            <p:cNvPr id="13" name="矩形: 对角圆角 12">
              <a:extLst>
                <a:ext uri="{FF2B5EF4-FFF2-40B4-BE49-F238E27FC236}">
                  <a16:creationId xmlns:a16="http://schemas.microsoft.com/office/drawing/2014/main" id="{9E6CBC14-97CD-4165-9658-B5E73FF0F705}"/>
                </a:ext>
              </a:extLst>
            </p:cNvPr>
            <p:cNvSpPr/>
            <p:nvPr/>
          </p:nvSpPr>
          <p:spPr>
            <a:xfrm>
              <a:off x="4373526" y="1573618"/>
              <a:ext cx="4123040" cy="56707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217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2794A7-4E86-4578-B63C-30D0BBB9F0C8}"/>
                </a:ext>
              </a:extLst>
            </p:cNvPr>
            <p:cNvSpPr txBox="1"/>
            <p:nvPr/>
          </p:nvSpPr>
          <p:spPr>
            <a:xfrm>
              <a:off x="4557823" y="1657098"/>
              <a:ext cx="37993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未来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AI for Finance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的畅想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172A0"/>
                </a:solidFill>
              </a:rPr>
              <a:t>金融学主要研究方向</a:t>
            </a:r>
            <a:endParaRPr lang="en-US" dirty="0">
              <a:solidFill>
                <a:srgbClr val="2172A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1A95E8-60CC-48AD-80F7-C668173C8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1" y="1395745"/>
            <a:ext cx="6830533" cy="45536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2E7506-3C9E-401A-ADDE-3175A76965FE}"/>
              </a:ext>
            </a:extLst>
          </p:cNvPr>
          <p:cNvSpPr txBox="1"/>
          <p:nvPr/>
        </p:nvSpPr>
        <p:spPr>
          <a:xfrm>
            <a:off x="2860158" y="5949434"/>
            <a:ext cx="282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172A0"/>
                </a:solidFill>
              </a:rPr>
              <a:t>金融学领域的整体框架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7ABACE-D037-4A0E-A38C-81801364F9F1}"/>
              </a:ext>
            </a:extLst>
          </p:cNvPr>
          <p:cNvSpPr txBox="1"/>
          <p:nvPr/>
        </p:nvSpPr>
        <p:spPr>
          <a:xfrm>
            <a:off x="7795879" y="2387528"/>
            <a:ext cx="4275619" cy="3465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172A0"/>
                </a:solidFill>
                <a:latin typeface="+mn-ea"/>
              </a:rPr>
              <a:t>家庭金融</a:t>
            </a:r>
            <a:endParaRPr lang="en-US" altLang="zh-CN" b="1" dirty="0">
              <a:solidFill>
                <a:srgbClr val="2172A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2172A0"/>
                </a:solidFill>
                <a:latin typeface="+mn-ea"/>
              </a:rPr>
              <a:t>狭义：</a:t>
            </a:r>
            <a:r>
              <a:rPr lang="zh-CN" altLang="en-US" sz="1600" dirty="0">
                <a:solidFill>
                  <a:srgbClr val="2172A0"/>
                </a:solidFill>
                <a:latin typeface="+mn-ea"/>
              </a:rPr>
              <a:t>家庭利用金融工具实现</a:t>
            </a:r>
            <a:r>
              <a:rPr lang="zh-CN" altLang="en-US" sz="1600" u="sng" dirty="0">
                <a:solidFill>
                  <a:srgbClr val="2172A0"/>
                </a:solidFill>
                <a:latin typeface="+mn-ea"/>
              </a:rPr>
              <a:t>效用最大化</a:t>
            </a:r>
            <a:endParaRPr lang="en-US" altLang="zh-CN" sz="1600" u="sng" dirty="0">
              <a:solidFill>
                <a:srgbClr val="2172A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2172A0"/>
                </a:solidFill>
                <a:latin typeface="+mn-ea"/>
              </a:rPr>
              <a:t>广义：</a:t>
            </a:r>
            <a:r>
              <a:rPr lang="zh-CN" altLang="en-US" sz="1600" dirty="0">
                <a:solidFill>
                  <a:srgbClr val="2172A0"/>
                </a:solidFill>
                <a:latin typeface="+mn-ea"/>
              </a:rPr>
              <a:t>家庭消费、生产、投资行为及经济影响</a:t>
            </a:r>
            <a:endParaRPr lang="en-US" altLang="zh-CN" sz="1600" dirty="0">
              <a:solidFill>
                <a:srgbClr val="2172A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2172A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172A0"/>
                </a:solidFill>
                <a:latin typeface="+mn-ea"/>
              </a:rPr>
              <a:t>主要研究方法：</a:t>
            </a:r>
            <a:endParaRPr lang="en-US" altLang="zh-CN" b="1" dirty="0">
              <a:solidFill>
                <a:srgbClr val="2172A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2172A0"/>
                </a:solidFill>
                <a:latin typeface="+mn-ea"/>
              </a:rPr>
              <a:t>微观</a:t>
            </a:r>
            <a:r>
              <a:rPr lang="en-US" altLang="zh-CN" sz="1600" b="1" dirty="0">
                <a:solidFill>
                  <a:srgbClr val="2172A0"/>
                </a:solidFill>
                <a:latin typeface="+mn-ea"/>
              </a:rPr>
              <a:t>——</a:t>
            </a:r>
            <a:r>
              <a:rPr lang="zh-CN" altLang="en-US" sz="1600" b="1" dirty="0">
                <a:solidFill>
                  <a:srgbClr val="2172A0"/>
                </a:solidFill>
                <a:latin typeface="+mn-ea"/>
              </a:rPr>
              <a:t>微观</a:t>
            </a:r>
            <a:r>
              <a:rPr lang="zh-CN" altLang="en-US" sz="1600" dirty="0">
                <a:solidFill>
                  <a:srgbClr val="2172A0"/>
                </a:solidFill>
                <a:latin typeface="+mn-ea"/>
              </a:rPr>
              <a:t>（家庭经济行为影响因素）</a:t>
            </a:r>
            <a:endParaRPr lang="en-US" altLang="zh-CN" sz="1600" dirty="0">
              <a:solidFill>
                <a:srgbClr val="2172A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172A0"/>
                </a:solidFill>
                <a:latin typeface="+mn-ea"/>
              </a:rPr>
              <a:t>社会学、心理学、经济学等角度</a:t>
            </a:r>
            <a:endParaRPr lang="en-US" altLang="zh-CN" sz="1600" dirty="0">
              <a:solidFill>
                <a:srgbClr val="2172A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2172A0"/>
                </a:solidFill>
                <a:latin typeface="+mn-ea"/>
              </a:rPr>
              <a:t>微观</a:t>
            </a:r>
            <a:r>
              <a:rPr lang="en-US" altLang="zh-CN" sz="1600" b="1" dirty="0">
                <a:solidFill>
                  <a:srgbClr val="2172A0"/>
                </a:solidFill>
                <a:latin typeface="+mn-ea"/>
              </a:rPr>
              <a:t>——</a:t>
            </a:r>
            <a:r>
              <a:rPr lang="zh-CN" altLang="en-US" sz="1600" b="1" dirty="0">
                <a:solidFill>
                  <a:srgbClr val="2172A0"/>
                </a:solidFill>
                <a:latin typeface="+mn-ea"/>
              </a:rPr>
              <a:t>中观</a:t>
            </a:r>
            <a:r>
              <a:rPr lang="en-US" altLang="zh-CN" sz="1600" b="1" dirty="0">
                <a:solidFill>
                  <a:srgbClr val="2172A0"/>
                </a:solidFill>
                <a:latin typeface="+mn-ea"/>
              </a:rPr>
              <a:t>——</a:t>
            </a:r>
            <a:r>
              <a:rPr lang="zh-CN" altLang="en-US" sz="1600" b="1" dirty="0">
                <a:solidFill>
                  <a:srgbClr val="2172A0"/>
                </a:solidFill>
                <a:latin typeface="+mn-ea"/>
              </a:rPr>
              <a:t>宏观</a:t>
            </a:r>
            <a:r>
              <a:rPr lang="zh-CN" altLang="en-US" sz="1600" dirty="0">
                <a:solidFill>
                  <a:srgbClr val="2172A0"/>
                </a:solidFill>
                <a:latin typeface="+mn-ea"/>
              </a:rPr>
              <a:t>（外溢性）</a:t>
            </a:r>
            <a:endParaRPr lang="en-US" altLang="zh-CN" sz="1600" dirty="0">
              <a:solidFill>
                <a:srgbClr val="2172A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172A0"/>
                </a:solidFill>
                <a:latin typeface="+mn-ea"/>
              </a:rPr>
              <a:t>家庭行为对资本市场、宏观经济的影响及机制</a:t>
            </a:r>
          </a:p>
        </p:txBody>
      </p:sp>
    </p:spTree>
    <p:extLst>
      <p:ext uri="{BB962C8B-B14F-4D97-AF65-F5344CB8AC3E}">
        <p14:creationId xmlns:p14="http://schemas.microsoft.com/office/powerpoint/2010/main" val="10501985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6b7f898-46af-45ac-902d-9bd373aab959"/>
  <p:tag name="COMMONDATA" val="eyJoZGlkIjoiZTlhNDFjNWJlNWU3NmQyOWVkOWMyZTA5OTkwMGM2Z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金色渐变3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9A96A"/>
      </a:accent1>
      <a:accent2>
        <a:srgbClr val="F4DEBE"/>
      </a:accent2>
      <a:accent3>
        <a:srgbClr val="F5E3C9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p4llou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 defTabSz="1219200">
          <a:lnSpc>
            <a:spcPct val="120000"/>
          </a:lnSpc>
          <a:defRPr dirty="0">
            <a:solidFill>
              <a:prstClr val="white"/>
            </a:solidFill>
            <a:latin typeface="Arial" panose="020B0604020202020204"/>
            <a:ea typeface="微软雅黑" panose="020B050302020402020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金色渐变3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9A96A"/>
      </a:accent1>
      <a:accent2>
        <a:srgbClr val="F4DEBE"/>
      </a:accent2>
      <a:accent3>
        <a:srgbClr val="F5E3C9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p4llou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 defTabSz="1219200">
          <a:lnSpc>
            <a:spcPct val="120000"/>
          </a:lnSpc>
          <a:defRPr dirty="0">
            <a:solidFill>
              <a:prstClr val="white"/>
            </a:solidFill>
            <a:latin typeface="Arial" panose="020B0604020202020204"/>
            <a:ea typeface="微软雅黑" panose="020B050302020402020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金色渐变3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9A96A"/>
      </a:accent1>
      <a:accent2>
        <a:srgbClr val="F4DEBE"/>
      </a:accent2>
      <a:accent3>
        <a:srgbClr val="F5E3C9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p4llou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 defTabSz="1219200">
          <a:lnSpc>
            <a:spcPct val="120000"/>
          </a:lnSpc>
          <a:defRPr dirty="0">
            <a:solidFill>
              <a:prstClr val="white"/>
            </a:solidFill>
            <a:latin typeface="Arial" panose="020B0604020202020204"/>
            <a:ea typeface="微软雅黑" panose="020B050302020402020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D98D4"/>
      </a:accent1>
      <a:accent2>
        <a:srgbClr val="05AC9C"/>
      </a:accent2>
      <a:accent3>
        <a:srgbClr val="A3CE63"/>
      </a:accent3>
      <a:accent4>
        <a:srgbClr val="FABC3C"/>
      </a:accent4>
      <a:accent5>
        <a:srgbClr val="FFE586"/>
      </a:accent5>
      <a:accent6>
        <a:srgbClr val="768394"/>
      </a:accent6>
      <a:hlink>
        <a:srgbClr val="4276AA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54005</TotalTime>
  <Words>980</Words>
  <Application>Microsoft Office PowerPoint</Application>
  <PresentationFormat>宽屏</PresentationFormat>
  <Paragraphs>117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猫啃珠圆体</vt:lpstr>
      <vt:lpstr>微软雅黑</vt:lpstr>
      <vt:lpstr>Arial</vt:lpstr>
      <vt:lpstr>Wingdings</vt:lpstr>
      <vt:lpstr>1_Office 主题​​</vt:lpstr>
      <vt:lpstr>自定义设计方案</vt:lpstr>
      <vt:lpstr>2_Office 主题​​</vt:lpstr>
      <vt:lpstr>3_Office 主题​​</vt:lpstr>
      <vt:lpstr>Designed by iSlide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金融学科中 人工智能的应用介绍</vt:lpstr>
      <vt:lpstr>个人介绍</vt:lpstr>
      <vt:lpstr>目录</vt:lpstr>
      <vt:lpstr>金融学主要研究方向</vt:lpstr>
      <vt:lpstr>金融学顶级期刊介绍</vt:lpstr>
      <vt:lpstr>金融学顶级期刊介绍</vt:lpstr>
      <vt:lpstr>金融学顶级期刊介绍</vt:lpstr>
      <vt:lpstr>AI技术在金融领域的应用</vt:lpstr>
      <vt:lpstr>举例：保险领域的AI应用</vt:lpstr>
      <vt:lpstr>AI技术在金融领域应用的关键问题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723991690@qq.com</dc:creator>
  <cp:lastModifiedBy>于 海潮</cp:lastModifiedBy>
  <cp:revision>314</cp:revision>
  <dcterms:created xsi:type="dcterms:W3CDTF">2023-07-06T08:50:00Z</dcterms:created>
  <dcterms:modified xsi:type="dcterms:W3CDTF">2024-04-15T11:35:54Z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69A4DF459B0E4E038BB504939986BFA0_13</vt:lpwstr>
  </property>
  <property fmtid="{D5CDD505-2E9C-101B-9397-08002B2CF9AE}" pid="3" name="KSOProductBuildVer">
    <vt:lpwstr>2052-11.1.0.14309</vt:lpwstr>
  </property>
</Properties>
</file>